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Helvetica World" charset="1" panose="020B0500040000020004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DE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3406140"/>
          </a:xfrm>
          <a:custGeom>
            <a:avLst/>
            <a:gdLst/>
            <a:ahLst/>
            <a:cxnLst/>
            <a:rect r="r" b="b" t="t" l="l"/>
            <a:pathLst>
              <a:path h="3406140" w="18288000">
                <a:moveTo>
                  <a:pt x="0" y="0"/>
                </a:moveTo>
                <a:lnTo>
                  <a:pt x="18288000" y="0"/>
                </a:lnTo>
                <a:lnTo>
                  <a:pt x="18288000" y="3406140"/>
                </a:lnTo>
                <a:lnTo>
                  <a:pt x="0" y="34061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9793749"/>
            <a:ext cx="18288000" cy="493251"/>
            <a:chOff x="0" y="0"/>
            <a:chExt cx="4816593" cy="12991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129910"/>
            </a:xfrm>
            <a:custGeom>
              <a:avLst/>
              <a:gdLst/>
              <a:ahLst/>
              <a:cxnLst/>
              <a:rect r="r" b="b" t="t" l="l"/>
              <a:pathLst>
                <a:path h="12991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29910"/>
                  </a:lnTo>
                  <a:lnTo>
                    <a:pt x="0" y="129910"/>
                  </a:lnTo>
                  <a:close/>
                </a:path>
              </a:pathLst>
            </a:custGeom>
            <a:solidFill>
              <a:srgbClr val="89293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47625"/>
              <a:ext cx="4816593" cy="822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36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028700" y="4046834"/>
            <a:ext cx="16785549" cy="27474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76"/>
              </a:lnSpc>
            </a:pPr>
            <a:r>
              <a:rPr lang="en-US" sz="3529" spc="81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60 anos de Biblioteconomia na ECA/USP.   </a:t>
            </a:r>
          </a:p>
          <a:p>
            <a:pPr algn="ctr">
              <a:lnSpc>
                <a:spcPts val="4376"/>
              </a:lnSpc>
            </a:pPr>
            <a:r>
              <a:rPr lang="en-US" sz="3529" spc="81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Legados e perspectivas ao desenvolvimento e afirmação de um campo especializado de pesquisa, formação e ação educativo-cultural no país: </a:t>
            </a:r>
          </a:p>
          <a:p>
            <a:pPr algn="ctr">
              <a:lnSpc>
                <a:spcPts val="4376"/>
              </a:lnSpc>
            </a:pPr>
            <a:r>
              <a:rPr lang="en-US" sz="3529" spc="81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a Biblioteconomia Educativa</a:t>
            </a:r>
          </a:p>
          <a:p>
            <a:pPr algn="l" marL="0" indent="0" lvl="0">
              <a:lnSpc>
                <a:spcPts val="4376"/>
              </a:lnSpc>
            </a:pPr>
          </a:p>
        </p:txBody>
      </p:sp>
      <p:sp>
        <p:nvSpPr>
          <p:cNvPr name="TextBox 7" id="7"/>
          <p:cNvSpPr txBox="true"/>
          <p:nvPr/>
        </p:nvSpPr>
        <p:spPr>
          <a:xfrm rot="0">
            <a:off x="3845042" y="7003864"/>
            <a:ext cx="10797449" cy="25049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98"/>
              </a:lnSpc>
              <a:spcBef>
                <a:spcPct val="0"/>
              </a:spcBef>
            </a:pPr>
            <a:r>
              <a:rPr lang="en-US" sz="3498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Edmir Perrotti e Ivete Pieruccini</a:t>
            </a:r>
          </a:p>
          <a:p>
            <a:pPr algn="ctr">
              <a:lnSpc>
                <a:spcPts val="4746"/>
              </a:lnSpc>
              <a:spcBef>
                <a:spcPct val="0"/>
              </a:spcBef>
            </a:pPr>
            <a:r>
              <a:rPr lang="en-US" sz="3390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ECA/USP</a:t>
            </a:r>
          </a:p>
          <a:p>
            <a:pPr algn="ctr">
              <a:lnSpc>
                <a:spcPts val="4746"/>
              </a:lnSpc>
              <a:spcBef>
                <a:spcPct val="0"/>
              </a:spcBef>
            </a:pPr>
            <a:r>
              <a:rPr lang="en-US" sz="3390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 Maio 2026</a:t>
            </a:r>
          </a:p>
          <a:p>
            <a:pPr algn="ctr">
              <a:lnSpc>
                <a:spcPts val="5598"/>
              </a:lnSpc>
              <a:spcBef>
                <a:spcPct val="0"/>
              </a:spcBef>
            </a:pPr>
            <a:r>
              <a:rPr lang="en-US" sz="3998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DE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3406140"/>
          </a:xfrm>
          <a:custGeom>
            <a:avLst/>
            <a:gdLst/>
            <a:ahLst/>
            <a:cxnLst/>
            <a:rect r="r" b="b" t="t" l="l"/>
            <a:pathLst>
              <a:path h="3406140" w="18288000">
                <a:moveTo>
                  <a:pt x="0" y="0"/>
                </a:moveTo>
                <a:lnTo>
                  <a:pt x="18288000" y="0"/>
                </a:lnTo>
                <a:lnTo>
                  <a:pt x="18288000" y="3406140"/>
                </a:lnTo>
                <a:lnTo>
                  <a:pt x="0" y="34061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9793749"/>
            <a:ext cx="18288000" cy="1401148"/>
            <a:chOff x="0" y="0"/>
            <a:chExt cx="4816593" cy="36902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369027"/>
            </a:xfrm>
            <a:custGeom>
              <a:avLst/>
              <a:gdLst/>
              <a:ahLst/>
              <a:cxnLst/>
              <a:rect r="r" b="b" t="t" l="l"/>
              <a:pathLst>
                <a:path h="36902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9027"/>
                  </a:lnTo>
                  <a:lnTo>
                    <a:pt x="0" y="369027"/>
                  </a:lnTo>
                  <a:close/>
                </a:path>
              </a:pathLst>
            </a:custGeom>
            <a:solidFill>
              <a:srgbClr val="89293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47625"/>
              <a:ext cx="4816593" cy="3214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36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557425" y="5472017"/>
            <a:ext cx="14840594" cy="2211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75"/>
              </a:lnSpc>
              <a:spcBef>
                <a:spcPct val="0"/>
              </a:spcBef>
            </a:pPr>
            <a:r>
              <a:rPr lang="en-US" sz="6553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O hiato Biblioteca e Educação no Brasil</a:t>
            </a:r>
          </a:p>
          <a:p>
            <a:pPr algn="ctr">
              <a:lnSpc>
                <a:spcPts val="8475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DE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3406140"/>
          </a:xfrm>
          <a:custGeom>
            <a:avLst/>
            <a:gdLst/>
            <a:ahLst/>
            <a:cxnLst/>
            <a:rect r="r" b="b" t="t" l="l"/>
            <a:pathLst>
              <a:path h="3406140" w="18288000">
                <a:moveTo>
                  <a:pt x="0" y="0"/>
                </a:moveTo>
                <a:lnTo>
                  <a:pt x="18288000" y="0"/>
                </a:lnTo>
                <a:lnTo>
                  <a:pt x="18288000" y="3406140"/>
                </a:lnTo>
                <a:lnTo>
                  <a:pt x="0" y="34061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9793749"/>
            <a:ext cx="18288000" cy="1401148"/>
            <a:chOff x="0" y="0"/>
            <a:chExt cx="4816593" cy="36902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369027"/>
            </a:xfrm>
            <a:custGeom>
              <a:avLst/>
              <a:gdLst/>
              <a:ahLst/>
              <a:cxnLst/>
              <a:rect r="r" b="b" t="t" l="l"/>
              <a:pathLst>
                <a:path h="36902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9027"/>
                  </a:lnTo>
                  <a:lnTo>
                    <a:pt x="0" y="369027"/>
                  </a:lnTo>
                  <a:close/>
                </a:path>
              </a:pathLst>
            </a:custGeom>
            <a:solidFill>
              <a:srgbClr val="89293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47625"/>
              <a:ext cx="4816593" cy="3214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36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028700" y="5679016"/>
            <a:ext cx="15372684" cy="23989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7553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Memória não é informação</a:t>
            </a:r>
          </a:p>
          <a:p>
            <a:pPr algn="ctr">
              <a:lnSpc>
                <a:spcPts val="8475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DE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3406140"/>
          </a:xfrm>
          <a:custGeom>
            <a:avLst/>
            <a:gdLst/>
            <a:ahLst/>
            <a:cxnLst/>
            <a:rect r="r" b="b" t="t" l="l"/>
            <a:pathLst>
              <a:path h="3406140" w="18288000">
                <a:moveTo>
                  <a:pt x="0" y="0"/>
                </a:moveTo>
                <a:lnTo>
                  <a:pt x="18288000" y="0"/>
                </a:lnTo>
                <a:lnTo>
                  <a:pt x="18288000" y="3406140"/>
                </a:lnTo>
                <a:lnTo>
                  <a:pt x="0" y="34061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9793749"/>
            <a:ext cx="18288000" cy="1401148"/>
            <a:chOff x="0" y="0"/>
            <a:chExt cx="4816593" cy="36902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369027"/>
            </a:xfrm>
            <a:custGeom>
              <a:avLst/>
              <a:gdLst/>
              <a:ahLst/>
              <a:cxnLst/>
              <a:rect r="r" b="b" t="t" l="l"/>
              <a:pathLst>
                <a:path h="36902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9027"/>
                  </a:lnTo>
                  <a:lnTo>
                    <a:pt x="0" y="369027"/>
                  </a:lnTo>
                  <a:close/>
                </a:path>
              </a:pathLst>
            </a:custGeom>
            <a:solidFill>
              <a:srgbClr val="89293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47625"/>
              <a:ext cx="4816593" cy="3214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36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028700" y="5634675"/>
            <a:ext cx="16592057" cy="23989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7553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Da conservação à interlocução cultural</a:t>
            </a:r>
          </a:p>
          <a:p>
            <a:pPr algn="ctr">
              <a:lnSpc>
                <a:spcPts val="8475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DE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3406140"/>
          </a:xfrm>
          <a:custGeom>
            <a:avLst/>
            <a:gdLst/>
            <a:ahLst/>
            <a:cxnLst/>
            <a:rect r="r" b="b" t="t" l="l"/>
            <a:pathLst>
              <a:path h="3406140" w="18288000">
                <a:moveTo>
                  <a:pt x="0" y="0"/>
                </a:moveTo>
                <a:lnTo>
                  <a:pt x="18288000" y="0"/>
                </a:lnTo>
                <a:lnTo>
                  <a:pt x="18288000" y="3406140"/>
                </a:lnTo>
                <a:lnTo>
                  <a:pt x="0" y="34061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9793749"/>
            <a:ext cx="18288000" cy="1401148"/>
            <a:chOff x="0" y="0"/>
            <a:chExt cx="4816593" cy="36902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369027"/>
            </a:xfrm>
            <a:custGeom>
              <a:avLst/>
              <a:gdLst/>
              <a:ahLst/>
              <a:cxnLst/>
              <a:rect r="r" b="b" t="t" l="l"/>
              <a:pathLst>
                <a:path h="36902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9027"/>
                  </a:lnTo>
                  <a:lnTo>
                    <a:pt x="0" y="369027"/>
                  </a:lnTo>
                  <a:close/>
                </a:path>
              </a:pathLst>
            </a:custGeom>
            <a:solidFill>
              <a:srgbClr val="89293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47625"/>
              <a:ext cx="4816593" cy="3214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36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847971" y="5663250"/>
            <a:ext cx="16592057" cy="215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Biblioteca e Biblioteconomia: centralidade</a:t>
            </a:r>
          </a:p>
          <a:p>
            <a:pPr algn="ctr">
              <a:lnSpc>
                <a:spcPts val="8680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DE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3406140"/>
          </a:xfrm>
          <a:custGeom>
            <a:avLst/>
            <a:gdLst/>
            <a:ahLst/>
            <a:cxnLst/>
            <a:rect r="r" b="b" t="t" l="l"/>
            <a:pathLst>
              <a:path h="3406140" w="18288000">
                <a:moveTo>
                  <a:pt x="0" y="0"/>
                </a:moveTo>
                <a:lnTo>
                  <a:pt x="18288000" y="0"/>
                </a:lnTo>
                <a:lnTo>
                  <a:pt x="18288000" y="3406140"/>
                </a:lnTo>
                <a:lnTo>
                  <a:pt x="0" y="34061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9793749"/>
            <a:ext cx="18288000" cy="1401148"/>
            <a:chOff x="0" y="0"/>
            <a:chExt cx="4816593" cy="36902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369027"/>
            </a:xfrm>
            <a:custGeom>
              <a:avLst/>
              <a:gdLst/>
              <a:ahLst/>
              <a:cxnLst/>
              <a:rect r="r" b="b" t="t" l="l"/>
              <a:pathLst>
                <a:path h="36902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9027"/>
                  </a:lnTo>
                  <a:lnTo>
                    <a:pt x="0" y="369027"/>
                  </a:lnTo>
                  <a:close/>
                </a:path>
              </a:pathLst>
            </a:custGeom>
            <a:solidFill>
              <a:srgbClr val="89293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47625"/>
              <a:ext cx="4816593" cy="3214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36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304796" y="5831088"/>
            <a:ext cx="17678408" cy="21582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55"/>
              </a:lnSpc>
            </a:pPr>
            <a:r>
              <a:rPr lang="en-US" sz="6253">
                <a:solidFill>
                  <a:srgbClr val="000000"/>
                </a:solidFill>
                <a:latin typeface="Helvetica World"/>
                <a:ea typeface="Helvetica World"/>
                <a:cs typeface="Helvetica World"/>
                <a:sym typeface="Helvetica World"/>
              </a:rPr>
              <a:t>Da dispersão ao campo científico especializado</a:t>
            </a:r>
          </a:p>
          <a:p>
            <a:pPr algn="ctr">
              <a:lnSpc>
                <a:spcPts val="8475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DAHJ4iQycO0</dc:identifier>
  <dcterms:modified xsi:type="dcterms:W3CDTF">2011-08-01T06:04:30Z</dcterms:modified>
  <cp:revision>1</cp:revision>
  <dc:title>CIBE26 Simpósio Apresentação USP  </dc:title>
</cp:coreProperties>
</file>