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57" r:id="rId4"/>
    <p:sldId id="258" r:id="rId5"/>
    <p:sldId id="266" r:id="rId6"/>
    <p:sldId id="259" r:id="rId7"/>
    <p:sldId id="260" r:id="rId8"/>
    <p:sldId id="267" r:id="rId9"/>
    <p:sldId id="261" r:id="rId10"/>
    <p:sldId id="264" r:id="rId11"/>
    <p:sldId id="262" r:id="rId12"/>
    <p:sldId id="263" r:id="rId13"/>
    <p:sldId id="274" r:id="rId14"/>
    <p:sldId id="275" r:id="rId15"/>
    <p:sldId id="273" r:id="rId16"/>
    <p:sldId id="276" r:id="rId17"/>
    <p:sldId id="277" r:id="rId18"/>
    <p:sldId id="265" r:id="rId19"/>
    <p:sldId id="269" r:id="rId20"/>
    <p:sldId id="270" r:id="rId21"/>
    <p:sldId id="278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nter" panose="020B0604020202020204" charset="0"/>
      <p:regular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13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4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4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16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19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25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mailto:leoneide.brito@ufma.br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sv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7.svg"/><Relationship Id="rId5" Type="http://schemas.openxmlformats.org/officeDocument/2006/relationships/image" Target="../media/image46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leoneide.brito@ufma.b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www.viagensecaminhos.com/author/jair-prandi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" y="24012"/>
            <a:ext cx="3311818" cy="1061498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F00D8F78-DF0B-421D-B0CF-90A227D29202}"/>
              </a:ext>
            </a:extLst>
          </p:cNvPr>
          <p:cNvSpPr/>
          <p:nvPr/>
        </p:nvSpPr>
        <p:spPr>
          <a:xfrm>
            <a:off x="14907" y="1456752"/>
            <a:ext cx="5380384" cy="153211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txBody>
          <a:bodyPr wrap="square" lIns="0" tIns="0" rIns="0" bIns="0" rtlCol="0" anchor="t"/>
          <a:lstStyle/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BIBLIOTECONOMIA EDUCATIVA NO CONTEXTO DO CURSO DE BIBLIOTECONOMIA DA UNIVERSIDADE FEDERAL DO MARANHÃO (UFMA)</a:t>
            </a:r>
            <a:r>
              <a:rPr lang="pt-BR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legados e perspectivas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0DE074-F8D2-4583-B507-99D8A62A16D0}"/>
              </a:ext>
            </a:extLst>
          </p:cNvPr>
          <p:cNvSpPr txBox="1">
            <a:spLocks/>
          </p:cNvSpPr>
          <p:nvPr/>
        </p:nvSpPr>
        <p:spPr>
          <a:xfrm>
            <a:off x="449800" y="3098309"/>
            <a:ext cx="4510598" cy="133387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/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Profa. Dra. Leoneide Maria Brito Martins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Curso de Biblioteconomia - UFMA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leoneide.brito@ufma.br</a:t>
            </a:r>
            <a:endParaRPr lang="pt-B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@martinsleoneide</a:t>
            </a:r>
          </a:p>
          <a:p>
            <a:pPr marL="0" indent="0">
              <a:buNone/>
            </a:pPr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D61521-7F3E-4BB7-8D33-C02FBA2B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1" y="24012"/>
            <a:ext cx="3748709" cy="41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nhuma descrição de foto disponível.">
            <a:extLst>
              <a:ext uri="{FF2B5EF4-FFF2-40B4-BE49-F238E27FC236}">
                <a16:creationId xmlns:a16="http://schemas.microsoft.com/office/drawing/2014/main" id="{D87D2B52-308C-4624-B891-AF71AAF50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r="4348" b="12758"/>
          <a:stretch/>
        </p:blipFill>
        <p:spPr bwMode="auto">
          <a:xfrm>
            <a:off x="28160" y="4568128"/>
            <a:ext cx="9115840" cy="22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5734E8-FB78-47B0-A598-865DF7D92BC7}"/>
              </a:ext>
            </a:extLst>
          </p:cNvPr>
          <p:cNvSpPr txBox="1"/>
          <p:nvPr/>
        </p:nvSpPr>
        <p:spPr>
          <a:xfrm>
            <a:off x="5514561" y="4155184"/>
            <a:ext cx="2120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282828"/>
                </a:solidFill>
                <a:effectLst/>
                <a:latin typeface="rawline"/>
              </a:rPr>
              <a:t>Fonte: </a:t>
            </a:r>
            <a:r>
              <a:rPr lang="pt-BR" sz="1200" b="0" i="0" dirty="0" err="1">
                <a:solidFill>
                  <a:srgbClr val="282828"/>
                </a:solidFill>
                <a:effectLst/>
                <a:latin typeface="rawline"/>
              </a:rPr>
              <a:t>Dcom</a:t>
            </a:r>
            <a:r>
              <a:rPr lang="pt-BR" sz="1200" b="0" i="0" dirty="0">
                <a:solidFill>
                  <a:srgbClr val="282828"/>
                </a:solidFill>
                <a:effectLst/>
                <a:latin typeface="rawline"/>
              </a:rPr>
              <a:t>/UFMA</a:t>
            </a:r>
            <a:endParaRPr lang="pt-BR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4269" y="323478"/>
            <a:ext cx="6640264" cy="442987"/>
          </a:xfrm>
          <a:prstGeom prst="rect">
            <a:avLst/>
          </a:prstGeom>
          <a:solidFill>
            <a:schemeClr val="bg2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Grupos de Pesquisa e Eixos Temáticos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2" y="1166292"/>
            <a:ext cx="4151936" cy="424606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696" y="-1931492"/>
            <a:ext cx="3902943" cy="39029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59966" y="1166292"/>
            <a:ext cx="4478316" cy="6804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pt-BR" sz="1400" dirty="0">
                <a:solidFill>
                  <a:srgbClr val="272525"/>
                </a:solidFill>
                <a:latin typeface="Inter" pitchFamily="34" charset="0"/>
              </a:rPr>
              <a:t>O Curso mantém </a:t>
            </a:r>
            <a:r>
              <a:rPr lang="pt-BR" sz="1400" b="1" dirty="0">
                <a:solidFill>
                  <a:srgbClr val="272525"/>
                </a:solidFill>
                <a:latin typeface="Inter" pitchFamily="34" charset="0"/>
              </a:rPr>
              <a:t>8 grupos de pesquisa ativos</a:t>
            </a:r>
            <a:r>
              <a:rPr lang="pt-BR" sz="1400" dirty="0">
                <a:solidFill>
                  <a:srgbClr val="272525"/>
                </a:solidFill>
                <a:latin typeface="Inter" pitchFamily="34" charset="0"/>
              </a:rPr>
              <a:t>, articulando a Biblioteconomia com as áreas de Educação, História, Comunicação, Direito e Design.</a:t>
            </a:r>
            <a:endParaRPr lang="pt-BR" sz="1400" dirty="0"/>
          </a:p>
        </p:txBody>
      </p:sp>
      <p:sp>
        <p:nvSpPr>
          <p:cNvPr id="6" name="Shape 2"/>
          <p:cNvSpPr/>
          <p:nvPr/>
        </p:nvSpPr>
        <p:spPr>
          <a:xfrm>
            <a:off x="4359965" y="2098848"/>
            <a:ext cx="4478317" cy="1444451"/>
          </a:xfrm>
          <a:prstGeom prst="roundRect">
            <a:avLst>
              <a:gd name="adj" fmla="val 4642"/>
            </a:avLst>
          </a:prstGeom>
          <a:solidFill>
            <a:srgbClr val="B6FCB8"/>
          </a:solidFill>
          <a:ln/>
        </p:spPr>
      </p:sp>
      <p:sp>
        <p:nvSpPr>
          <p:cNvPr id="8" name="Text 3"/>
          <p:cNvSpPr/>
          <p:nvPr/>
        </p:nvSpPr>
        <p:spPr>
          <a:xfrm>
            <a:off x="4500708" y="2155851"/>
            <a:ext cx="43375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Esses grupos fortalecem a </a:t>
            </a: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formação crítica</a:t>
            </a: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articulando Biblioteconomia com Educação, História, Comunicação, Direito e Design. A biblioteca é compreendida como ambiente educativo, de produção de sentidos e desenvolvimento cultural.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4359965" y="3795413"/>
            <a:ext cx="4478317" cy="16129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configuração dos grupos revela forte aproximação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 </a:t>
            </a:r>
            <a:r>
              <a:rPr lang="en-US" sz="14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eixos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teórico-práticos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 Biblioteconomia Educativa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as linhas de pesquisa não se restringem à organização técnica, mas incorporam dimensões pedagógicas, culturais e sociopolíticas da atuação bibliotecária.</a:t>
            </a:r>
            <a:endParaRPr lang="en-US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C34F7AC-FA63-4B3D-9FD6-D38F790253F0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0234" y="321133"/>
            <a:ext cx="5090294" cy="442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Curricularização da Extensão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362769" y="992386"/>
            <a:ext cx="3437706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Resolução CNE/CES nº 7/2018 tornou obrigatório que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mínimo 10%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 carga horária dos cursos seja destinada a ações de extensão articuladas ao ensino e à pesquisa.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362766" y="2220591"/>
            <a:ext cx="3437706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Curso de Biblioteconomia da UFMA já construía historicamente essa identidade extensionista antes das diretrizes nacionais, com projetos como: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362768" y="3350826"/>
            <a:ext cx="3652641" cy="2416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7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A </a:t>
            </a:r>
            <a:r>
              <a:rPr lang="en-US" sz="1200" b="1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Biblioteca</a:t>
            </a: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como Laboratório para Formação de </a:t>
            </a:r>
            <a:r>
              <a:rPr lang="en-US" sz="1200" b="1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Leitores</a:t>
            </a:r>
            <a:r>
              <a:rPr lang="en-US" sz="12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(1989 - 2000)</a:t>
            </a:r>
            <a:endParaRPr lang="en-US" sz="1200" dirty="0">
              <a:latin typeface="Inter" panose="020B0604020202020204" charset="0"/>
              <a:ea typeface="Inter" panose="020B0604020202020204" charset="0"/>
            </a:endParaRPr>
          </a:p>
          <a:p>
            <a:pPr marL="171450" indent="-171450" algn="l">
              <a:lnSpc>
                <a:spcPts val="17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Informação e </a:t>
            </a:r>
            <a:r>
              <a:rPr lang="en-US" sz="1200" b="1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Cidadania</a:t>
            </a: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-</a:t>
            </a:r>
            <a:r>
              <a:rPr lang="en-US" sz="12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PET/Biblioteconomia (2009–2012)</a:t>
            </a:r>
            <a:endParaRPr lang="en-US" sz="1200" dirty="0">
              <a:latin typeface="Inter" panose="020B0604020202020204" charset="0"/>
              <a:ea typeface="Inter" panose="020B0604020202020204" charset="0"/>
            </a:endParaRPr>
          </a:p>
          <a:p>
            <a:pPr marL="171450" indent="-171450" algn="l">
              <a:lnSpc>
                <a:spcPts val="17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Semana de Monteiro Lobato</a:t>
            </a:r>
            <a:r>
              <a:rPr lang="en-US" sz="12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e </a:t>
            </a: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Natal com Leitura</a:t>
            </a:r>
            <a:r>
              <a:rPr lang="en-US" sz="12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(12 </a:t>
            </a:r>
            <a:r>
              <a:rPr lang="en-US" sz="12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edições</a:t>
            </a:r>
            <a:r>
              <a:rPr lang="en-US" sz="12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)</a:t>
            </a:r>
          </a:p>
          <a:p>
            <a:pPr marL="171450" indent="-171450" algn="l">
              <a:lnSpc>
                <a:spcPts val="1750"/>
              </a:lnSpc>
              <a:buSzPct val="100000"/>
              <a:buFont typeface="Arial" panose="020B0604020202020204" pitchFamily="34" charset="0"/>
              <a:buChar char="•"/>
            </a:pP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XII Seminário de Políticas Públicas de Biblioteca, Leitura e Informação </a:t>
            </a:r>
            <a:r>
              <a:rPr lang="pt-BR" sz="12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(2024)</a:t>
            </a:r>
            <a:endParaRPr lang="en-US" sz="1200" dirty="0">
              <a:latin typeface="Inter" panose="020B0604020202020204" charset="0"/>
              <a:ea typeface="Inter" panose="020B0604020202020204" charset="0"/>
            </a:endParaRPr>
          </a:p>
          <a:p>
            <a:pPr marL="171450" indent="-171450" algn="l">
              <a:lnSpc>
                <a:spcPts val="17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I Seminário de Bibliotecas Escolares do IEMA</a:t>
            </a:r>
            <a:r>
              <a:rPr lang="en-US" sz="12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(2026)</a:t>
            </a:r>
            <a:endParaRPr lang="en-US" sz="12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5" y="992387"/>
            <a:ext cx="4499670" cy="245640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8A91FDC-06C2-49E2-BCC4-6D2D72545E86}"/>
              </a:ext>
            </a:extLst>
          </p:cNvPr>
          <p:cNvSpPr txBox="1"/>
          <p:nvPr/>
        </p:nvSpPr>
        <p:spPr>
          <a:xfrm>
            <a:off x="4178873" y="4077817"/>
            <a:ext cx="4572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Projeto Criação, Organização e Revitalização de Bibliotecas Escolares e Comunitárias de São Luís- MA, </a:t>
            </a:r>
            <a:r>
              <a:rPr lang="pt-BR" sz="12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PET Biblioteconomia </a:t>
            </a:r>
            <a:endParaRPr lang="pt-BR" sz="12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21639A-A903-46B0-BBB1-765FAF40D706}"/>
              </a:ext>
            </a:extLst>
          </p:cNvPr>
          <p:cNvSpPr txBox="1"/>
          <p:nvPr/>
        </p:nvSpPr>
        <p:spPr>
          <a:xfrm>
            <a:off x="4178873" y="4741186"/>
            <a:ext cx="45720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Projeto Formação Discente Pesquisador</a:t>
            </a:r>
            <a:endParaRPr lang="pt-BR" sz="1200" b="1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82BA7E-F649-49C5-B89A-B39945DED14B}"/>
              </a:ext>
            </a:extLst>
          </p:cNvPr>
          <p:cNvSpPr txBox="1"/>
          <p:nvPr/>
        </p:nvSpPr>
        <p:spPr>
          <a:xfrm>
            <a:off x="4178873" y="5067051"/>
            <a:ext cx="4572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Projeto</a:t>
            </a: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Informação e Cidadania: leitura e práticas de pesquisa na construção de sujeitos, </a:t>
            </a:r>
            <a:r>
              <a:rPr lang="pt-BR" sz="12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PET Biblioteconomia </a:t>
            </a:r>
            <a:endParaRPr lang="pt-BR" sz="1200" b="1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F8959-E0D2-40A1-8347-D9B144B83E88}"/>
              </a:ext>
            </a:extLst>
          </p:cNvPr>
          <p:cNvSpPr txBox="1"/>
          <p:nvPr/>
        </p:nvSpPr>
        <p:spPr>
          <a:xfrm>
            <a:off x="4178873" y="5577582"/>
            <a:ext cx="4572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Projeto Bibliotecas Escolares, Bibliotecários e Letramento Informacional</a:t>
            </a:r>
            <a:endParaRPr lang="pt-BR" sz="1200" b="1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D8C418-1909-4FCF-848C-5E081059CE65}"/>
              </a:ext>
            </a:extLst>
          </p:cNvPr>
          <p:cNvSpPr txBox="1"/>
          <p:nvPr/>
        </p:nvSpPr>
        <p:spPr>
          <a:xfrm>
            <a:off x="7798734" y="3395701"/>
            <a:ext cx="150415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 GAMMA 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F37FE64-F061-41C5-A5DF-DF01CB50A86A}"/>
              </a:ext>
            </a:extLst>
          </p:cNvPr>
          <p:cNvSpPr txBox="1"/>
          <p:nvPr/>
        </p:nvSpPr>
        <p:spPr>
          <a:xfrm>
            <a:off x="362769" y="5705870"/>
            <a:ext cx="365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Seminário Ética e Organização Profissional, em parceria com o Conselho Regional de Biblioteconomia (CRB-13), </a:t>
            </a:r>
            <a:endParaRPr lang="pt-BR" sz="1200" b="1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FC45F9C-FFFC-4F95-AAF6-57FD9073E48A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3993574" y="630258"/>
            <a:ext cx="4738241" cy="56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</a:t>
            </a: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de Pesquisa e Extensão em Mediação e Práticas de 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articula ensino, pesquisa e extensão em torno da </a:t>
            </a:r>
            <a:r>
              <a:rPr lang="en-US" sz="1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como prática social, cultural e política.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2355279" y="1581915"/>
            <a:ext cx="5483796" cy="1113660"/>
          </a:xfrm>
          <a:prstGeom prst="roundRect">
            <a:avLst>
              <a:gd name="adj" fmla="val 5845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6" name="Text 3"/>
          <p:cNvSpPr/>
          <p:nvPr/>
        </p:nvSpPr>
        <p:spPr>
          <a:xfrm>
            <a:off x="2533204" y="1659855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Clube de Leitura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2858015" y="1886296"/>
            <a:ext cx="4972496" cy="378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4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Ação itinerante em espaços formais e não formais,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promovendo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bibliodiversidade, 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democratização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leitura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formação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mediadores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C1D179-1782-447E-9041-597C76D1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1" y="81853"/>
            <a:ext cx="1425699" cy="13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B11C8229-F7D4-4E33-BE07-6EA9AFE6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581915"/>
            <a:ext cx="1425698" cy="132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FCE4FC00-2176-4554-8E06-868E27528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034EC004-024C-4C4B-8FDD-1247323A9F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56" t="22231" r="29288"/>
          <a:stretch/>
        </p:blipFill>
        <p:spPr>
          <a:xfrm>
            <a:off x="23626" y="2987702"/>
            <a:ext cx="2252923" cy="2955852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007CF295-C242-4BEB-9BD1-DA9BAD12DB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63" t="12098" r="31146"/>
          <a:stretch/>
        </p:blipFill>
        <p:spPr>
          <a:xfrm>
            <a:off x="6970842" y="2860329"/>
            <a:ext cx="2143051" cy="309209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E96B7A71-9964-4ADA-BF6C-4290C08E63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17" t="10274" r="30312" b="818"/>
          <a:stretch/>
        </p:blipFill>
        <p:spPr>
          <a:xfrm>
            <a:off x="2312100" y="2878077"/>
            <a:ext cx="2259900" cy="308322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2B2AFDB-74B5-4957-84A1-D534324ED3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03" t="12097" r="27228"/>
          <a:stretch/>
        </p:blipFill>
        <p:spPr>
          <a:xfrm>
            <a:off x="4607551" y="2869203"/>
            <a:ext cx="2363292" cy="3092099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4663E904-1FEB-4806-8850-FFBD43642CF1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732B21AA-02C7-4659-AA74-3AEEB92E9934}"/>
              </a:ext>
            </a:extLst>
          </p:cNvPr>
          <p:cNvSpPr/>
          <p:nvPr/>
        </p:nvSpPr>
        <p:spPr>
          <a:xfrm>
            <a:off x="1470991" y="47780"/>
            <a:ext cx="7506508" cy="367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GEPPLEM: </a:t>
            </a: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extensionistas de Mediação de Leitura</a:t>
            </a:r>
            <a:endParaRPr lang="en-US" sz="2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047673" y="579268"/>
            <a:ext cx="4738241" cy="56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</a:t>
            </a: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de Pesquisa e Extensão em Mediação e Práticas de 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articula ensino, pesquisa e extensão em torno da </a:t>
            </a:r>
            <a:r>
              <a:rPr lang="en-US" sz="1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como prática social, cultural e política.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3603792" y="1677861"/>
            <a:ext cx="4738241" cy="905881"/>
          </a:xfrm>
          <a:prstGeom prst="roundRect">
            <a:avLst>
              <a:gd name="adj" fmla="val 5845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3634643" y="1736369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Arraial da Leitura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047673" y="2001899"/>
            <a:ext cx="4607943" cy="378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 literatura, cultura maranhense e identidade local  - "Árvore de Livros" na Praça Oito/UFMA.</a:t>
            </a:r>
            <a:endParaRPr lang="en-US" sz="14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C1D179-1782-447E-9041-597C76D1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1" y="81853"/>
            <a:ext cx="1425699" cy="13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FCE4FC00-2176-4554-8E06-868E27528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5F81292-5AD2-4021-8477-BBAF33B526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62" t="12177" r="26772"/>
          <a:stretch/>
        </p:blipFill>
        <p:spPr>
          <a:xfrm>
            <a:off x="29801" y="1509080"/>
            <a:ext cx="2975142" cy="298616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710D37E-102C-4974-A52C-D50548F4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55" t="22312" r="31354"/>
          <a:stretch/>
        </p:blipFill>
        <p:spPr>
          <a:xfrm>
            <a:off x="44701" y="4409805"/>
            <a:ext cx="2945341" cy="237232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B246EC6-EBC1-4A23-BD1F-6EC828EFC2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17" t="11569" r="28958"/>
          <a:stretch/>
        </p:blipFill>
        <p:spPr>
          <a:xfrm>
            <a:off x="6139060" y="2989893"/>
            <a:ext cx="2932572" cy="377786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3F4AD16-5ED2-4EDB-BC1F-F3624D3D58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43" t="24714" r="31560" b="5183"/>
          <a:stretch/>
        </p:blipFill>
        <p:spPr>
          <a:xfrm>
            <a:off x="3004944" y="2989893"/>
            <a:ext cx="3134116" cy="3777869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6D6B8DA1-A17C-48EA-B253-9E0431BB9901}"/>
              </a:ext>
            </a:extLst>
          </p:cNvPr>
          <p:cNvSpPr/>
          <p:nvPr/>
        </p:nvSpPr>
        <p:spPr>
          <a:xfrm>
            <a:off x="1470991" y="47780"/>
            <a:ext cx="7506508" cy="367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GEPPLEM: </a:t>
            </a: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extensionistas de Mediação de Leitura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5348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239258" y="637124"/>
            <a:ext cx="4738241" cy="56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</a:t>
            </a: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de Pesquisa e Extensão em Mediação e Práticas de 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articula ensino, pesquisa e extensão em torno da </a:t>
            </a:r>
            <a:r>
              <a:rPr lang="en-US" sz="1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como prática social, cultural e política.</a:t>
            </a:r>
            <a:endParaRPr lang="en-US" sz="1200" dirty="0"/>
          </a:p>
        </p:txBody>
      </p:sp>
      <p:sp>
        <p:nvSpPr>
          <p:cNvPr id="17" name="Shape 5">
            <a:extLst>
              <a:ext uri="{FF2B5EF4-FFF2-40B4-BE49-F238E27FC236}">
                <a16:creationId xmlns:a16="http://schemas.microsoft.com/office/drawing/2014/main" id="{3C6E1D58-36B7-4062-9F0B-54694D302BBD}"/>
              </a:ext>
            </a:extLst>
          </p:cNvPr>
          <p:cNvSpPr/>
          <p:nvPr/>
        </p:nvSpPr>
        <p:spPr>
          <a:xfrm>
            <a:off x="2235" y="1413218"/>
            <a:ext cx="3093526" cy="1028895"/>
          </a:xfrm>
          <a:prstGeom prst="roundRect">
            <a:avLst>
              <a:gd name="adj" fmla="val 5845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pt-BR" sz="1400" b="1" dirty="0">
                <a:effectLst/>
                <a:latin typeface="Inter Bold"/>
                <a:ea typeface="Inter" panose="020B0604020202020204" charset="0"/>
                <a:cs typeface="Times New Roman" panose="02020603050405020304" pitchFamily="18" charset="0"/>
              </a:rPr>
              <a:t>Roda de Conversa </a:t>
            </a:r>
            <a:r>
              <a:rPr lang="pt-BR" sz="1400" b="1" dirty="0">
                <a:latin typeface="Inter Bold"/>
                <a:ea typeface="Inter" panose="020B0604020202020204" charset="0"/>
                <a:cs typeface="Times New Roman" panose="02020603050405020304" pitchFamily="18" charset="0"/>
              </a:rPr>
              <a:t>“Leitur</a:t>
            </a:r>
            <a:r>
              <a:rPr lang="pt-BR" sz="1400" b="1" dirty="0">
                <a:effectLst/>
                <a:latin typeface="Inter Bold"/>
                <a:ea typeface="Inter" panose="020B0604020202020204" charset="0"/>
                <a:cs typeface="Times New Roman" panose="02020603050405020304" pitchFamily="18" charset="0"/>
              </a:rPr>
              <a:t>as e Livros que moram dentro de nós” –</a:t>
            </a:r>
            <a:r>
              <a:rPr lang="pt-BR" sz="1400" dirty="0">
                <a:effectLst/>
                <a:latin typeface="Inter Bold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latin typeface="Inter Bold"/>
                <a:ea typeface="Inter" panose="020B0604020202020204" charset="0"/>
                <a:cs typeface="Times New Roman" panose="02020603050405020304" pitchFamily="18" charset="0"/>
              </a:rPr>
              <a:t>integra a programação da Feira de Livros de São Luís (FELIS)</a:t>
            </a:r>
            <a:endParaRPr lang="pt-BR" sz="1400" dirty="0">
              <a:latin typeface="Inter Bold"/>
              <a:ea typeface="Inter" panose="020B060402020202020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C1D179-1782-447E-9041-597C76D1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" y="81853"/>
            <a:ext cx="1493069" cy="119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Imagem 5">
            <a:extLst>
              <a:ext uri="{FF2B5EF4-FFF2-40B4-BE49-F238E27FC236}">
                <a16:creationId xmlns:a16="http://schemas.microsoft.com/office/drawing/2014/main" id="{05DC6AA3-A703-4331-A86D-37592C71E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12102" r="27075"/>
          <a:stretch>
            <a:fillRect/>
          </a:stretch>
        </p:blipFill>
        <p:spPr bwMode="auto">
          <a:xfrm>
            <a:off x="-22073" y="2691625"/>
            <a:ext cx="3228546" cy="361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FCE4FC00-2176-4554-8E06-868E27528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D4F8FB5B-BACD-4678-96EF-07D7266D1A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54" t="11352" r="31250" b="745"/>
          <a:stretch/>
        </p:blipFill>
        <p:spPr>
          <a:xfrm>
            <a:off x="6242327" y="2663687"/>
            <a:ext cx="2838724" cy="35571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FBC47A1-FC06-45FE-A3DB-9C9982DCC8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53" t="12177" r="30953"/>
          <a:stretch/>
        </p:blipFill>
        <p:spPr>
          <a:xfrm>
            <a:off x="3271352" y="2691624"/>
            <a:ext cx="2906096" cy="3529251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F79116D-0A98-4349-9340-CA90E6538504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1E7BCA14-92F1-4698-84E2-AD95ECCAE701}"/>
              </a:ext>
            </a:extLst>
          </p:cNvPr>
          <p:cNvSpPr/>
          <p:nvPr/>
        </p:nvSpPr>
        <p:spPr>
          <a:xfrm>
            <a:off x="1470991" y="47780"/>
            <a:ext cx="7506508" cy="367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GEPPLEM: </a:t>
            </a: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extensionistas de Mediação de Leitura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076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239258" y="669391"/>
            <a:ext cx="4738241" cy="56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</a:t>
            </a: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de Pesquisa e Extensão em Mediação e Práticas de 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articula ensino, pesquisa e extensão em torno da </a:t>
            </a:r>
            <a:r>
              <a:rPr lang="en-US" sz="1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como prática social, cultural e política.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166500" y="1491540"/>
            <a:ext cx="8063099" cy="785068"/>
          </a:xfrm>
          <a:prstGeom prst="roundRect">
            <a:avLst>
              <a:gd name="adj" fmla="val 5845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256722" y="1563503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SEBE/MA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190574" y="1577120"/>
            <a:ext cx="6835544" cy="489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450"/>
              </a:lnSpc>
              <a:buFontTx/>
              <a:buChar char="-"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Seminário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Bibliotecas Escolares do Maranhão –  debate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sobre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políticas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</a:t>
            </a:r>
          </a:p>
          <a:p>
            <a:pPr marL="171450" indent="-171450" algn="l">
              <a:lnSpc>
                <a:spcPts val="1450"/>
              </a:lnSpc>
              <a:buFontTx/>
              <a:buChar char="-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públicas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biblioteca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parceria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 o CRB13 – integra 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programação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 </a:t>
            </a:r>
          </a:p>
          <a:p>
            <a:pPr algn="l">
              <a:lnSpc>
                <a:spcPts val="1450"/>
              </a:lnSpc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Feira de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Livros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São Luís </a:t>
            </a:r>
            <a:endParaRPr lang="en-US" sz="14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C1D179-1782-447E-9041-597C76D1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" y="41127"/>
            <a:ext cx="1425699" cy="13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A1DF56B-0EBF-407B-862E-7FB5A571A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26" t="11901" r="26928" b="-797"/>
          <a:stretch/>
        </p:blipFill>
        <p:spPr>
          <a:xfrm>
            <a:off x="4572000" y="2525910"/>
            <a:ext cx="3488941" cy="433209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24352D9-39AB-4F5C-9E66-B9EC4974C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98" t="11104" r="29062"/>
          <a:stretch/>
        </p:blipFill>
        <p:spPr>
          <a:xfrm>
            <a:off x="256723" y="2512591"/>
            <a:ext cx="3657600" cy="403150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14889051-D927-4D77-B3F3-4D98783D9A9C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A7956241-4C2A-4F91-A395-FCE3886E4D3C}"/>
              </a:ext>
            </a:extLst>
          </p:cNvPr>
          <p:cNvSpPr/>
          <p:nvPr/>
        </p:nvSpPr>
        <p:spPr>
          <a:xfrm>
            <a:off x="1470991" y="47780"/>
            <a:ext cx="7506508" cy="367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GEPPLEM: </a:t>
            </a: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extensionistas de Mediação de Leitura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0916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239258" y="669391"/>
            <a:ext cx="4738241" cy="56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</a:t>
            </a:r>
            <a:r>
              <a:rPr lang="en-US" sz="1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de Pesquisa e Extensão em Mediação e Práticas de 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articula ensino, pesquisa e extensão em torno da </a:t>
            </a:r>
            <a:r>
              <a:rPr lang="en-US" sz="1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leitura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como prática social, cultural e política.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200194" y="1488924"/>
            <a:ext cx="5656824" cy="985755"/>
          </a:xfrm>
          <a:prstGeom prst="roundRect">
            <a:avLst>
              <a:gd name="adj" fmla="val 5845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5" name="Text 12"/>
          <p:cNvSpPr/>
          <p:nvPr/>
        </p:nvSpPr>
        <p:spPr>
          <a:xfrm>
            <a:off x="304012" y="1644025"/>
            <a:ext cx="4477643" cy="266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CILIJ 2025 – Parceria entre GEPPLEM e PROLELI/</a:t>
            </a:r>
            <a:r>
              <a:rPr lang="en-US" sz="14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Unesp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497181" y="1910593"/>
            <a:ext cx="5040251" cy="378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VIII Congresso Internacional de Literatura Infantil e Juvenil, com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palestrantes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do Brasil, Portugal e Chile –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participação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800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congressistas</a:t>
            </a:r>
            <a:endParaRPr lang="en-US" sz="14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C1D179-1782-447E-9041-597C76D1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" y="59167"/>
            <a:ext cx="1425699" cy="13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0DA250-8DC6-4149-8D97-D9075DE31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46" t="11886" r="31137" b="391"/>
          <a:stretch/>
        </p:blipFill>
        <p:spPr>
          <a:xfrm>
            <a:off x="5892076" y="2435534"/>
            <a:ext cx="3271177" cy="442246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C8114B-ABB0-49A4-A74F-5EB1A38D4BA3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A5E47C7-AB53-4D6B-8994-2CE72573B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93" t="11286" r="29935" b="6395"/>
          <a:stretch/>
        </p:blipFill>
        <p:spPr>
          <a:xfrm>
            <a:off x="15804" y="2741247"/>
            <a:ext cx="2955995" cy="38881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F4B7B9C-2140-4175-BA6E-DA0E5758C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06" t="9662" r="23073" b="2225"/>
          <a:stretch/>
        </p:blipFill>
        <p:spPr>
          <a:xfrm>
            <a:off x="2971799" y="2490089"/>
            <a:ext cx="2885219" cy="24727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2C3160-4ECE-4598-9869-D4A2FFC238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41" t="24645" r="28985"/>
          <a:stretch/>
        </p:blipFill>
        <p:spPr>
          <a:xfrm>
            <a:off x="2971799" y="4931668"/>
            <a:ext cx="2885219" cy="1926332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FEEFB89F-CC11-4833-B659-93D33B5A153D}"/>
              </a:ext>
            </a:extLst>
          </p:cNvPr>
          <p:cNvSpPr/>
          <p:nvPr/>
        </p:nvSpPr>
        <p:spPr>
          <a:xfrm>
            <a:off x="1219643" y="47780"/>
            <a:ext cx="7757856" cy="367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GEPPLEM: </a:t>
            </a: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extensionistas de Mediação de Leitura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473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19643" y="47780"/>
            <a:ext cx="7757856" cy="367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GEPPLEM: </a:t>
            </a: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extensionistas de Mediação de Leitura</a:t>
            </a:r>
            <a:endParaRPr lang="en-US" sz="2000" dirty="0"/>
          </a:p>
        </p:txBody>
      </p:sp>
      <p:sp>
        <p:nvSpPr>
          <p:cNvPr id="14" name="Shape 11"/>
          <p:cNvSpPr/>
          <p:nvPr/>
        </p:nvSpPr>
        <p:spPr>
          <a:xfrm>
            <a:off x="1340502" y="546355"/>
            <a:ext cx="4659433" cy="1236476"/>
          </a:xfrm>
          <a:prstGeom prst="roundRect">
            <a:avLst>
              <a:gd name="adj" fmla="val 5845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600" dirty="0">
                <a:latin typeface="Inter Bold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1600" dirty="0">
                <a:effectLst/>
                <a:latin typeface="Inter Bold"/>
                <a:ea typeface="Calibri" panose="020F0502020204030204" pitchFamily="34" charset="0"/>
                <a:cs typeface="Times New Roman" panose="02020603050405020304" pitchFamily="18" charset="0"/>
              </a:rPr>
              <a:t>onfraternização de encerramento do ano letivo das atividades do GEPPLEM que une afetos e leituras literárias – troca de livros – Amiga(o) Literária(o)</a:t>
            </a:r>
            <a:endParaRPr lang="pt-BR" sz="1600" dirty="0">
              <a:latin typeface="Inter Bold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601232" y="723684"/>
            <a:ext cx="4349902" cy="697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PIQUENIQUE LITERÁRIO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304012" y="2003178"/>
            <a:ext cx="5040251" cy="378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endParaRPr lang="en-US" sz="14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C1D179-1782-447E-9041-597C76D1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" y="96332"/>
            <a:ext cx="1171969" cy="140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8F719C-86C8-4351-AD1E-AB7B82091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5" t="12473" r="26459"/>
          <a:stretch/>
        </p:blipFill>
        <p:spPr>
          <a:xfrm>
            <a:off x="6096155" y="603814"/>
            <a:ext cx="3036574" cy="316452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061B3D8-D435-470D-92A9-05EAB8B04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21" t="11887" r="32604"/>
          <a:stretch/>
        </p:blipFill>
        <p:spPr>
          <a:xfrm>
            <a:off x="6107427" y="3768343"/>
            <a:ext cx="3036573" cy="308965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FD25DDE-6C37-44E4-92B8-812658BDC25F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2" name="Imagem 9">
            <a:extLst>
              <a:ext uri="{FF2B5EF4-FFF2-40B4-BE49-F238E27FC236}">
                <a16:creationId xmlns:a16="http://schemas.microsoft.com/office/drawing/2014/main" id="{AE4B1FA2-CE42-4DC3-AFB2-569F096CF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19946" r="28894"/>
          <a:stretch/>
        </p:blipFill>
        <p:spPr bwMode="auto">
          <a:xfrm>
            <a:off x="3089417" y="2881883"/>
            <a:ext cx="2940323" cy="34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0">
            <a:extLst>
              <a:ext uri="{FF2B5EF4-FFF2-40B4-BE49-F238E27FC236}">
                <a16:creationId xmlns:a16="http://schemas.microsoft.com/office/drawing/2014/main" id="{4D0839E2-9558-43AD-B834-2E6D660B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10240" r="28894"/>
          <a:stretch>
            <a:fillRect/>
          </a:stretch>
        </p:blipFill>
        <p:spPr bwMode="auto">
          <a:xfrm>
            <a:off x="1" y="4438941"/>
            <a:ext cx="3048000" cy="24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1645B805-64D7-4052-B093-C91B51FA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163"/>
          <a:stretch>
            <a:fillRect/>
          </a:stretch>
        </p:blipFill>
        <p:spPr bwMode="auto">
          <a:xfrm>
            <a:off x="0" y="1960161"/>
            <a:ext cx="3089418" cy="263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2" r="-11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88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1009" y="440663"/>
            <a:ext cx="7161981" cy="4429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Perspectivas</a:t>
            </a: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da </a:t>
            </a:r>
            <a:r>
              <a:rPr lang="en-US" sz="27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Biblioteconomia</a:t>
            </a: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- UFMA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33296" y="1207853"/>
            <a:ext cx="8151763" cy="8412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legado extensionista do Curso de Biblioteconomia da UFMA reafirma a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biblioteca como espaço de aprendizagem ativa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o bibliotecário como educador comprometido com a transformação social.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08720" y="2587303"/>
            <a:ext cx="3792289" cy="141759"/>
          </a:xfrm>
          <a:prstGeom prst="roundRect">
            <a:avLst>
              <a:gd name="adj" fmla="val 4200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96119" y="2445507"/>
            <a:ext cx="425276" cy="425276"/>
          </a:xfrm>
          <a:prstGeom prst="roundRect">
            <a:avLst>
              <a:gd name="adj" fmla="val 6719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456" y="2551844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37877" y="3012579"/>
            <a:ext cx="1772022" cy="221456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Integração Digital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37877" y="3319090"/>
            <a:ext cx="372144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Incorporar ferramentas digitais, plataformas online e recursos multimídia à formação e à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mediação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4855443" y="2374702"/>
            <a:ext cx="3792364" cy="141759"/>
          </a:xfrm>
          <a:prstGeom prst="roundRect">
            <a:avLst>
              <a:gd name="adj" fmla="val 4200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642842" y="2232906"/>
            <a:ext cx="425276" cy="425276"/>
          </a:xfrm>
          <a:prstGeom prst="roundRect">
            <a:avLst>
              <a:gd name="adj" fmla="val 6719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9180" y="2339243"/>
            <a:ext cx="212601" cy="21260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84601" y="2799978"/>
            <a:ext cx="2358330" cy="221456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Parcerias Interdisciplinares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4784601" y="3106489"/>
            <a:ext cx="37215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Fortalecer colaborações com Pedagogia, Comunicação Social e Tecnologia da Informação.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708720" y="4410596"/>
            <a:ext cx="3792289" cy="141759"/>
          </a:xfrm>
          <a:prstGeom prst="roundRect">
            <a:avLst>
              <a:gd name="adj" fmla="val 4200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496119" y="4268800"/>
            <a:ext cx="425276" cy="425276"/>
          </a:xfrm>
          <a:prstGeom prst="roundRect">
            <a:avLst>
              <a:gd name="adj" fmla="val 6719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456" y="4375138"/>
            <a:ext cx="212601" cy="21260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37877" y="4835872"/>
            <a:ext cx="2330797" cy="221456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Pós-Graduação e Pesquisa</a:t>
            </a:r>
            <a:endParaRPr lang="en-US" sz="1350" dirty="0"/>
          </a:p>
        </p:txBody>
      </p:sp>
      <p:sp>
        <p:nvSpPr>
          <p:cNvPr id="18" name="Text 13"/>
          <p:cNvSpPr/>
          <p:nvPr/>
        </p:nvSpPr>
        <p:spPr>
          <a:xfrm>
            <a:off x="637877" y="5142384"/>
            <a:ext cx="37214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Ampliar o Programa de Pós-Graduação em Ciência da Informação da UFMA para a Biblioteconomia Educativa.</a:t>
            </a:r>
            <a:endParaRPr lang="en-US" sz="1400" dirty="0"/>
          </a:p>
        </p:txBody>
      </p:sp>
      <p:sp>
        <p:nvSpPr>
          <p:cNvPr id="19" name="Shape 14"/>
          <p:cNvSpPr/>
          <p:nvPr/>
        </p:nvSpPr>
        <p:spPr>
          <a:xfrm>
            <a:off x="4855443" y="4197995"/>
            <a:ext cx="3792364" cy="141759"/>
          </a:xfrm>
          <a:prstGeom prst="roundRect">
            <a:avLst>
              <a:gd name="adj" fmla="val 4200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642842" y="4056199"/>
            <a:ext cx="425276" cy="425276"/>
          </a:xfrm>
          <a:prstGeom prst="roundRect">
            <a:avLst>
              <a:gd name="adj" fmla="val 67192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9180" y="4162537"/>
            <a:ext cx="212601" cy="212601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84601" y="4623271"/>
            <a:ext cx="1772022" cy="221456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Políticas Públicas</a:t>
            </a:r>
            <a:endParaRPr lang="en-US" sz="1350" dirty="0"/>
          </a:p>
        </p:txBody>
      </p:sp>
      <p:sp>
        <p:nvSpPr>
          <p:cNvPr id="23" name="Text 17"/>
          <p:cNvSpPr/>
          <p:nvPr/>
        </p:nvSpPr>
        <p:spPr>
          <a:xfrm>
            <a:off x="4784601" y="4929783"/>
            <a:ext cx="37215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Pressionar pelo cumprimento da Lei nº 12.244/2010 (alterada em 2024) e da Lei estadual nº 12.647/2025.</a:t>
            </a:r>
            <a:endParaRPr lang="en-US" sz="14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CF6B78-CD66-460F-96F4-3E3C92A4B317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135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</p:sp>
      <p:sp>
        <p:nvSpPr>
          <p:cNvPr id="3" name="Title"/>
          <p:cNvSpPr/>
          <p:nvPr/>
        </p:nvSpPr>
        <p:spPr>
          <a:xfrm>
            <a:off x="496119" y="340000"/>
            <a:ext cx="8200000" cy="700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3200"/>
              </a:lnSpc>
              <a:buNone/>
            </a:pPr>
            <a:r>
              <a:rPr lang="pt-BR" sz="2800" b="1" dirty="0">
                <a:solidFill>
                  <a:srgbClr val="FFFFFF"/>
                </a:solidFill>
                <a:latin typeface="Inter Bold" pitchFamily="34" charset="0"/>
              </a:rPr>
              <a:t>Considerações Finais</a:t>
            </a:r>
          </a:p>
        </p:txBody>
      </p:sp>
      <p:sp>
        <p:nvSpPr>
          <p:cNvPr id="4" name="B1Bg"/>
          <p:cNvSpPr/>
          <p:nvPr/>
        </p:nvSpPr>
        <p:spPr>
          <a:xfrm>
            <a:off x="496119" y="1480000"/>
            <a:ext cx="3950000" cy="1450000"/>
          </a:xfrm>
          <a:prstGeom prst="roundRect">
            <a:avLst>
              <a:gd name="adj" fmla="val 3000"/>
            </a:avLst>
          </a:prstGeom>
          <a:solidFill>
            <a:srgbClr val="D6E8FB"/>
          </a:solidFill>
          <a:ln>
            <a:noFill/>
          </a:ln>
        </p:spPr>
      </p:sp>
      <p:sp>
        <p:nvSpPr>
          <p:cNvPr id="5" name="B1Text"/>
          <p:cNvSpPr/>
          <p:nvPr/>
        </p:nvSpPr>
        <p:spPr>
          <a:xfrm>
            <a:off x="636119" y="1550000"/>
            <a:ext cx="3670000" cy="13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0D3A6B"/>
                </a:solidFill>
                <a:latin typeface="Inter" pitchFamily="34" charset="0"/>
              </a:rPr>
              <a:t>📋 Perfil Profissional Ampliado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333333"/>
                </a:solidFill>
                <a:latin typeface="Inter" pitchFamily="34" charset="0"/>
              </a:rPr>
              <a:t>O egresso é concebido como mediador do conhecimento, gestor cultural e agente de inclusão social, comprometido com diversidade e justiça informacional.</a:t>
            </a:r>
          </a:p>
        </p:txBody>
      </p:sp>
      <p:sp>
        <p:nvSpPr>
          <p:cNvPr id="6" name="B2Bg"/>
          <p:cNvSpPr/>
          <p:nvPr/>
        </p:nvSpPr>
        <p:spPr>
          <a:xfrm>
            <a:off x="4696119" y="1480000"/>
            <a:ext cx="3950000" cy="1450000"/>
          </a:xfrm>
          <a:prstGeom prst="roundRect">
            <a:avLst>
              <a:gd name="adj" fmla="val 3000"/>
            </a:avLst>
          </a:prstGeom>
          <a:solidFill>
            <a:srgbClr val="D4F3DC"/>
          </a:solidFill>
          <a:ln>
            <a:noFill/>
          </a:ln>
        </p:spPr>
      </p:sp>
      <p:sp>
        <p:nvSpPr>
          <p:cNvPr id="7" name="B2Text"/>
          <p:cNvSpPr/>
          <p:nvPr/>
        </p:nvSpPr>
        <p:spPr>
          <a:xfrm>
            <a:off x="4836119" y="1550000"/>
            <a:ext cx="3670000" cy="13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pt-BR" sz="1000" b="1" dirty="0">
                <a:solidFill>
                  <a:srgbClr val="1A5C2E"/>
                </a:solidFill>
                <a:latin typeface="Inter" pitchFamily="34" charset="0"/>
              </a:rPr>
              <a:t>🌿 </a:t>
            </a:r>
            <a:r>
              <a:rPr lang="pt-BR" sz="1400" b="1" dirty="0">
                <a:solidFill>
                  <a:srgbClr val="1A5C2E"/>
                </a:solidFill>
                <a:latin typeface="Inter" pitchFamily="34" charset="0"/>
              </a:rPr>
              <a:t>Extensão como Formação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333333"/>
                </a:solidFill>
                <a:latin typeface="Inter" pitchFamily="34" charset="0"/>
              </a:rPr>
              <a:t>A curricularização da extensão amplia competências técnicas, éticas e sociopolíticas, fortalecendo a formação integral e o princípio da indissociabilidade.</a:t>
            </a:r>
          </a:p>
        </p:txBody>
      </p:sp>
      <p:sp>
        <p:nvSpPr>
          <p:cNvPr id="8" name="B3Bg"/>
          <p:cNvSpPr/>
          <p:nvPr/>
        </p:nvSpPr>
        <p:spPr>
          <a:xfrm>
            <a:off x="496119" y="3080000"/>
            <a:ext cx="3950000" cy="1450000"/>
          </a:xfrm>
          <a:prstGeom prst="roundRect">
            <a:avLst>
              <a:gd name="adj" fmla="val 3000"/>
            </a:avLst>
          </a:prstGeom>
          <a:solidFill>
            <a:srgbClr val="FFF3CD"/>
          </a:solidFill>
          <a:ln>
            <a:noFill/>
          </a:ln>
        </p:spPr>
      </p:sp>
      <p:sp>
        <p:nvSpPr>
          <p:cNvPr id="9" name="B3Text"/>
          <p:cNvSpPr/>
          <p:nvPr/>
        </p:nvSpPr>
        <p:spPr>
          <a:xfrm>
            <a:off x="636119" y="3150000"/>
            <a:ext cx="3670000" cy="13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7A5000"/>
                </a:solidFill>
                <a:latin typeface="Inter" pitchFamily="34" charset="0"/>
              </a:rPr>
              <a:t>🔍 GEPPLEM como Eixo Articulador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333333"/>
                </a:solidFill>
                <a:latin typeface="Inter" pitchFamily="34" charset="0"/>
              </a:rPr>
              <a:t>O GEPPLEM consolida a extensão universitária como prática dialógica, reafirmando bibliotecas públicas, escolares e comunitárias como territórios de aprendizagem e de leitura.</a:t>
            </a:r>
          </a:p>
        </p:txBody>
      </p:sp>
      <p:sp>
        <p:nvSpPr>
          <p:cNvPr id="10" name="B4Bg"/>
          <p:cNvSpPr/>
          <p:nvPr/>
        </p:nvSpPr>
        <p:spPr>
          <a:xfrm>
            <a:off x="4696119" y="3080000"/>
            <a:ext cx="3950000" cy="1450000"/>
          </a:xfrm>
          <a:prstGeom prst="roundRect">
            <a:avLst>
              <a:gd name="adj" fmla="val 3000"/>
            </a:avLst>
          </a:prstGeom>
          <a:solidFill>
            <a:srgbClr val="EAD9F7"/>
          </a:solidFill>
          <a:ln>
            <a:noFill/>
          </a:ln>
        </p:spPr>
      </p:sp>
      <p:sp>
        <p:nvSpPr>
          <p:cNvPr id="11" name="B4Text"/>
          <p:cNvSpPr/>
          <p:nvPr/>
        </p:nvSpPr>
        <p:spPr>
          <a:xfrm>
            <a:off x="4836119" y="3150000"/>
            <a:ext cx="3670000" cy="13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5B2A8A"/>
                </a:solidFill>
                <a:latin typeface="Inter" pitchFamily="34" charset="0"/>
              </a:rPr>
              <a:t>🎯 Eixo Estruturante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333333"/>
                </a:solidFill>
                <a:latin typeface="Inter" pitchFamily="34" charset="0"/>
              </a:rPr>
              <a:t>A Biblioteconomia Educativa constitui eixo estruturante da formação profissional no curso da UFMA, integrando crítica, ética política e responsabilidade social.</a:t>
            </a:r>
          </a:p>
        </p:txBody>
      </p:sp>
      <p:sp>
        <p:nvSpPr>
          <p:cNvPr id="12" name="SynthBg"/>
          <p:cNvSpPr/>
          <p:nvPr/>
        </p:nvSpPr>
        <p:spPr>
          <a:xfrm>
            <a:off x="496119" y="4680000"/>
            <a:ext cx="8150000" cy="1080000"/>
          </a:xfrm>
          <a:prstGeom prst="roundRect">
            <a:avLst>
              <a:gd name="adj" fmla="val 2500"/>
            </a:avLst>
          </a:prstGeom>
          <a:solidFill>
            <a:srgbClr val="1B2A4A"/>
          </a:solidFill>
          <a:ln>
            <a:noFill/>
          </a:ln>
        </p:spPr>
      </p:sp>
      <p:sp>
        <p:nvSpPr>
          <p:cNvPr id="13" name="SynthText"/>
          <p:cNvSpPr/>
          <p:nvPr/>
        </p:nvSpPr>
        <p:spPr>
          <a:xfrm>
            <a:off x="636119" y="4750000"/>
            <a:ext cx="7870000" cy="94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500"/>
              </a:lnSpc>
              <a:buNone/>
            </a:pPr>
            <a:r>
              <a:rPr lang="pt-BR" sz="1400" b="1" dirty="0">
                <a:solidFill>
                  <a:srgbClr val="FFFFFF"/>
                </a:solidFill>
                <a:latin typeface="Inter" pitchFamily="34" charset="0"/>
              </a:rPr>
              <a:t>“O legado do Curso de Biblioteconomia da UFMA reafirma a biblioteca como espaço de aprendizagem ativa e o bibliotecário como educador comprometido com a transformação social.”</a:t>
            </a:r>
          </a:p>
        </p:txBody>
      </p:sp>
      <p:sp>
        <p:nvSpPr>
          <p:cNvPr id="14" name="Footer"/>
          <p:cNvSpPr/>
          <p:nvPr/>
        </p:nvSpPr>
        <p:spPr>
          <a:xfrm>
            <a:off x="0" y="6400000"/>
            <a:ext cx="9144000" cy="48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 wrap="none" lIns="91440" tIns="45720" rIns="0" bIns="0" rtlCol="0" anchor="ctr"/>
          <a:lstStyle/>
          <a:p>
            <a:pPr marL="0" indent="0" algn="r">
              <a:lnSpc>
                <a:spcPts val="1200"/>
              </a:lnSpc>
              <a:buNone/>
            </a:pPr>
            <a:r>
              <a:rPr lang="pt-BR" sz="700" dirty="0">
                <a:solidFill>
                  <a:srgbClr val="FFFFFF"/>
                </a:solidFill>
                <a:latin typeface="Inter" pitchFamily="34" charset="0"/>
              </a:rPr>
              <a:t>Biblioteconomia Educativa na UFMA • Profa. Dra. Leoneide Martins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91548" y="2326148"/>
            <a:ext cx="3684103" cy="3624078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pt-BR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</a:t>
            </a:r>
            <a:r>
              <a:rPr lang="pt-BR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pt-BR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Apresentar reflexões críticas sobre a Biblioteconomia Educativa, a articulação entre ensino, pesquisa e extensão e a formação do(a) bibliotecário(a) no curso de Biblioteconomia da UFMA,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pt-BR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partir da análise do Projeto Pedagógico do Curso (PPC) e das ações de Curricularização da Extensão, com ênfase nas atividades desenvolvidas pelo Grupo de Pesquisa e Extensão em Mediação e Práticas de Leitura (GEPPLEM).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167307" y="1934759"/>
            <a:ext cx="3808345" cy="462506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4950BC"/>
            </a:solidFill>
            <a:prstDash val="solid"/>
          </a:ln>
        </p:spPr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D3FB5F5-6ABF-4C0A-94E1-C7E0354FD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19476" r="48729" b="33660"/>
          <a:stretch/>
        </p:blipFill>
        <p:spPr>
          <a:xfrm>
            <a:off x="6956687" y="9299"/>
            <a:ext cx="2121755" cy="657164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A9F2984B-9EBB-4FB3-AD41-64AE126E3502}"/>
              </a:ext>
            </a:extLst>
          </p:cNvPr>
          <p:cNvSpPr/>
          <p:nvPr/>
        </p:nvSpPr>
        <p:spPr>
          <a:xfrm>
            <a:off x="167307" y="666464"/>
            <a:ext cx="8764658" cy="7704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txBody>
          <a:bodyPr wrap="square" lIns="0" tIns="0" rIns="0" bIns="0" rtlCol="0" anchor="t"/>
          <a:lstStyle/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pt-BR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BIBLIOTECONOMIA EDUCATIVA NO CONTEXTO DO CURSO DE BIBLIOTECONOMIA DA UFMA</a:t>
            </a:r>
            <a:r>
              <a:rPr lang="pt-BR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CB0723-B406-4456-9B84-E755B03B5013}"/>
              </a:ext>
            </a:extLst>
          </p:cNvPr>
          <p:cNvSpPr txBox="1"/>
          <p:nvPr/>
        </p:nvSpPr>
        <p:spPr>
          <a:xfrm>
            <a:off x="4161999" y="6314922"/>
            <a:ext cx="201270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Arquivo pessoal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1A381A0-3CAF-4DE7-A5DF-E3B5EA814A2C}"/>
              </a:ext>
            </a:extLst>
          </p:cNvPr>
          <p:cNvSpPr txBox="1"/>
          <p:nvPr/>
        </p:nvSpPr>
        <p:spPr>
          <a:xfrm>
            <a:off x="4128518" y="1512191"/>
            <a:ext cx="4845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</a:rPr>
              <a:t>Profa. Dra. Leoneide Maria Brito Martins - UFMA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54FD29-EE3A-4633-B43F-A414AC8C4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50" t="14945" r="11160" b="11317"/>
          <a:stretch/>
        </p:blipFill>
        <p:spPr>
          <a:xfrm>
            <a:off x="4088964" y="2046498"/>
            <a:ext cx="5023562" cy="423209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1B25228-C85E-4C8B-BCD0-7A95BBC1E754}"/>
              </a:ext>
            </a:extLst>
          </p:cNvPr>
          <p:cNvSpPr txBox="1"/>
          <p:nvPr/>
        </p:nvSpPr>
        <p:spPr>
          <a:xfrm>
            <a:off x="8017565" y="6455538"/>
            <a:ext cx="11264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3071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496118" y="258486"/>
            <a:ext cx="8560000" cy="48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pt-BR" sz="2750" b="1" dirty="0">
                <a:solidFill>
                  <a:srgbClr val="000000"/>
                </a:solidFill>
                <a:latin typeface="Inter Bold" pitchFamily="34" charset="0"/>
              </a:rPr>
              <a:t>Referências</a:t>
            </a:r>
            <a:endParaRPr lang="pt-BR" sz="2750" dirty="0">
              <a:solidFill>
                <a:srgbClr val="000000"/>
              </a:solidFill>
              <a:latin typeface="Inter Bold" pitchFamily="34" charset="0"/>
            </a:endParaRPr>
          </a:p>
        </p:txBody>
      </p:sp>
      <p:sp>
        <p:nvSpPr>
          <p:cNvPr id="3" name="Line"/>
          <p:cNvSpPr/>
          <p:nvPr/>
        </p:nvSpPr>
        <p:spPr>
          <a:xfrm>
            <a:off x="496118" y="760336"/>
            <a:ext cx="8150000" cy="45000"/>
          </a:xfrm>
          <a:prstGeom prst="rect">
            <a:avLst/>
          </a:prstGeom>
          <a:solidFill>
            <a:srgbClr val="1B2A4A"/>
          </a:solidFill>
          <a:ln>
            <a:noFill/>
          </a:ln>
        </p:spPr>
      </p:sp>
      <p:sp>
        <p:nvSpPr>
          <p:cNvPr id="4" name="RefsLeft"/>
          <p:cNvSpPr/>
          <p:nvPr/>
        </p:nvSpPr>
        <p:spPr>
          <a:xfrm>
            <a:off x="496116" y="972983"/>
            <a:ext cx="8150001" cy="47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82880" indent="-182880"/>
            <a:r>
              <a:rPr lang="pt-BR" sz="1400" dirty="0">
                <a:latin typeface="Inter" pitchFamily="34" charset="0"/>
              </a:rPr>
              <a:t>BRASIL. </a:t>
            </a:r>
            <a:r>
              <a:rPr lang="pt-BR" sz="1400" b="1" dirty="0">
                <a:latin typeface="Inter" pitchFamily="34" charset="0"/>
              </a:rPr>
              <a:t>Resolução CNE/CES nº 7/2018</a:t>
            </a:r>
            <a:r>
              <a:rPr lang="pt-BR" sz="1400" dirty="0">
                <a:latin typeface="Inter" pitchFamily="34" charset="0"/>
              </a:rPr>
              <a:t>. Diretrizes para a Extensão na Educação Superior.</a:t>
            </a:r>
          </a:p>
          <a:p>
            <a:pPr marL="182880" indent="-182880"/>
            <a:r>
              <a:rPr lang="pt-BR" sz="1400" dirty="0">
                <a:latin typeface="Inter" pitchFamily="34" charset="0"/>
              </a:rPr>
              <a:t>Brasília: MEC, 2018.</a:t>
            </a:r>
          </a:p>
          <a:p>
            <a:pPr marL="182880" indent="-182880" algn="l">
              <a:buNone/>
            </a:pPr>
            <a:endParaRPr lang="pt-BR" sz="850" dirty="0">
              <a:latin typeface="Inter" pitchFamily="34" charset="0"/>
            </a:endParaRPr>
          </a:p>
          <a:p>
            <a:pPr marL="182880" indent="-182880" algn="l">
              <a:buNone/>
            </a:pPr>
            <a:endParaRPr lang="pt-BR" sz="850" dirty="0">
              <a:latin typeface="Inter" pitchFamily="34" charset="0"/>
            </a:endParaRPr>
          </a:p>
          <a:p>
            <a:pPr algn="l"/>
            <a:r>
              <a:rPr lang="pt-BR" sz="1400" dirty="0">
                <a:latin typeface="Inter" pitchFamily="34" charset="0"/>
              </a:rPr>
              <a:t>CAMPELLO, B. S. </a:t>
            </a:r>
            <a:r>
              <a:rPr lang="pt-BR" sz="1400" b="1" dirty="0">
                <a:latin typeface="Inter" pitchFamily="34" charset="0"/>
              </a:rPr>
              <a:t>A biblioteca escolar como espaço de aprendizagem</a:t>
            </a:r>
            <a:r>
              <a:rPr lang="pt-BR" sz="1400" dirty="0">
                <a:latin typeface="Inter" pitchFamily="34" charset="0"/>
              </a:rPr>
              <a:t>. Belo Horizonte: Autêntica, 2008.</a:t>
            </a:r>
          </a:p>
          <a:p>
            <a:endParaRPr sz="1400" dirty="0"/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LANKES, R. D. </a:t>
            </a:r>
            <a:r>
              <a:rPr lang="pt-BR" sz="1400" b="1" dirty="0">
                <a:latin typeface="Inter" pitchFamily="34" charset="0"/>
              </a:rPr>
              <a:t>Expect more</a:t>
            </a:r>
            <a:r>
              <a:rPr lang="pt-BR" sz="1400" dirty="0">
                <a:latin typeface="Inter" pitchFamily="34" charset="0"/>
              </a:rPr>
              <a:t>: melhores bibliotecas para um mundo complexo. São Paulo: FEBAB,</a:t>
            </a:r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2016.</a:t>
            </a:r>
          </a:p>
          <a:p>
            <a:endParaRPr sz="1400" dirty="0"/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ORTEGA Y GASSET, J. </a:t>
            </a:r>
            <a:r>
              <a:rPr lang="pt-BR" sz="1400" b="1" dirty="0">
                <a:latin typeface="Inter" pitchFamily="34" charset="0"/>
              </a:rPr>
              <a:t>A missão do bibliotecário</a:t>
            </a:r>
            <a:r>
              <a:rPr lang="pt-BR" sz="1400" dirty="0">
                <a:latin typeface="Inter" pitchFamily="34" charset="0"/>
              </a:rPr>
              <a:t>. Trad. Antonio Houaiss. Rio de Janeiro: Casa da</a:t>
            </a:r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Moeda, 1945.</a:t>
            </a:r>
          </a:p>
          <a:p>
            <a:endParaRPr sz="1400" dirty="0"/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PERROTTI, E. A biblioteca escolar e a cultura. In: CASTRILLÓN, S. </a:t>
            </a:r>
            <a:r>
              <a:rPr lang="pt-BR" sz="1400" b="1" dirty="0">
                <a:latin typeface="Inter" pitchFamily="34" charset="0"/>
              </a:rPr>
              <a:t>O direito de ler e escrever</a:t>
            </a:r>
            <a:r>
              <a:rPr lang="pt-BR" sz="1400" dirty="0">
                <a:latin typeface="Inter" pitchFamily="34" charset="0"/>
              </a:rPr>
              <a:t>.</a:t>
            </a:r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Belo Horizonte: Autêntica, 2007</a:t>
            </a:r>
          </a:p>
          <a:p>
            <a:pPr marL="182880" indent="-182880" algn="l">
              <a:buNone/>
            </a:pPr>
            <a:endParaRPr lang="pt-BR" sz="1400" dirty="0">
              <a:latin typeface="Inter" pitchFamily="34" charset="0"/>
            </a:endParaRPr>
          </a:p>
          <a:p>
            <a:pPr marL="182880" indent="-182880" algn="l">
              <a:buNone/>
            </a:pPr>
            <a:r>
              <a:rPr lang="pt-BR" sz="1400" dirty="0">
                <a:latin typeface="Inter" pitchFamily="34" charset="0"/>
              </a:rPr>
              <a:t>PERROTTI, E.; PIERUCCINI, I. A mediação cultural como categoria autônoma. </a:t>
            </a:r>
            <a:r>
              <a:rPr lang="pt-BR" sz="1400" b="1" dirty="0">
                <a:latin typeface="Inter" pitchFamily="34" charset="0"/>
              </a:rPr>
              <a:t>Informação &amp;</a:t>
            </a:r>
          </a:p>
          <a:p>
            <a:pPr marL="182880" indent="-182880" algn="l">
              <a:buNone/>
            </a:pPr>
            <a:r>
              <a:rPr lang="pt-BR" sz="1400" b="1" dirty="0">
                <a:latin typeface="Inter" pitchFamily="34" charset="0"/>
              </a:rPr>
              <a:t>Informação</a:t>
            </a:r>
            <a:r>
              <a:rPr lang="pt-BR" sz="1400" dirty="0">
                <a:latin typeface="Inter" pitchFamily="34" charset="0"/>
              </a:rPr>
              <a:t>, v. 12, n. 1, 2007.</a:t>
            </a:r>
          </a:p>
          <a:p>
            <a:pPr marL="182880" indent="-182880" algn="l">
              <a:buNone/>
            </a:pPr>
            <a:endParaRPr lang="pt-BR" sz="1400" dirty="0">
              <a:latin typeface="Inter" pitchFamily="34" charset="0"/>
            </a:endParaRPr>
          </a:p>
          <a:p>
            <a:pPr marL="182880" indent="-182880" algn="l">
              <a:buNone/>
            </a:pPr>
            <a:endParaRPr lang="pt-BR" sz="1400" dirty="0">
              <a:solidFill>
                <a:srgbClr val="222222"/>
              </a:solidFill>
              <a:latin typeface="Inter" pitchFamily="34" charset="0"/>
            </a:endParaRPr>
          </a:p>
        </p:txBody>
      </p:sp>
      <p:sp>
        <p:nvSpPr>
          <p:cNvPr id="5" name="RefsRight"/>
          <p:cNvSpPr/>
          <p:nvPr/>
        </p:nvSpPr>
        <p:spPr>
          <a:xfrm>
            <a:off x="496117" y="4688175"/>
            <a:ext cx="8382961" cy="47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82880" indent="-182880" algn="l">
              <a:buNone/>
            </a:pPr>
            <a:r>
              <a:rPr lang="pt-BR" sz="1400" dirty="0">
                <a:solidFill>
                  <a:srgbClr val="222222"/>
                </a:solidFill>
                <a:latin typeface="Inter" pitchFamily="34" charset="0"/>
              </a:rPr>
              <a:t>PETIT, M. </a:t>
            </a:r>
            <a:r>
              <a:rPr lang="pt-BR" sz="1400" b="1" dirty="0">
                <a:solidFill>
                  <a:srgbClr val="222222"/>
                </a:solidFill>
                <a:latin typeface="Inter" pitchFamily="34" charset="0"/>
              </a:rPr>
              <a:t>Os jovens e a leitura</a:t>
            </a:r>
            <a:r>
              <a:rPr lang="pt-BR" sz="1400" dirty="0">
                <a:solidFill>
                  <a:srgbClr val="222222"/>
                </a:solidFill>
                <a:latin typeface="Inter" pitchFamily="34" charset="0"/>
              </a:rPr>
              <a:t>: uma nova perspectiva. São Paulo: Editora 34, 2008.</a:t>
            </a:r>
          </a:p>
          <a:p>
            <a:pPr marL="182880" indent="-182880" algn="l">
              <a:buNone/>
            </a:pPr>
            <a:endParaRPr lang="pt-BR" sz="1400" dirty="0"/>
          </a:p>
          <a:p>
            <a:pPr marL="182880" indent="-182880" algn="l">
              <a:buNone/>
            </a:pPr>
            <a:r>
              <a:rPr lang="pt-BR" sz="1400" dirty="0">
                <a:solidFill>
                  <a:srgbClr val="222222"/>
                </a:solidFill>
                <a:latin typeface="Inter" pitchFamily="34" charset="0"/>
              </a:rPr>
              <a:t>PETIT, M. </a:t>
            </a:r>
            <a:r>
              <a:rPr lang="pt-BR" sz="1400" b="1" dirty="0">
                <a:solidFill>
                  <a:srgbClr val="222222"/>
                </a:solidFill>
                <a:latin typeface="Inter" pitchFamily="34" charset="0"/>
              </a:rPr>
              <a:t>Ler o mundo</a:t>
            </a:r>
            <a:r>
              <a:rPr lang="pt-BR" sz="1400" dirty="0">
                <a:solidFill>
                  <a:srgbClr val="222222"/>
                </a:solidFill>
                <a:latin typeface="Inter" pitchFamily="34" charset="0"/>
              </a:rPr>
              <a:t>: experiências de transmissão cultural. São Paulo: Editora 34, 2019.</a:t>
            </a:r>
          </a:p>
          <a:p>
            <a:endParaRPr sz="1200" dirty="0">
              <a:latin typeface="Inter" panose="020B0604020202020204" charset="0"/>
              <a:ea typeface="Inter" panose="020B0604020202020204" charset="0"/>
            </a:endParaRPr>
          </a:p>
          <a:p>
            <a:pPr marL="182880" indent="-182880"/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UNIVERSIDADE FEDERAL DO MARANHÃO. Centro de Ciências Sociais. Departamento </a:t>
            </a:r>
            <a:r>
              <a:rPr lang="pt-BR" sz="1400" kern="1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d</a:t>
            </a: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e</a:t>
            </a:r>
          </a:p>
          <a:p>
            <a:pPr marL="182880" indent="-182880"/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Biblioteconomia. </a:t>
            </a:r>
            <a:r>
              <a:rPr lang="pt-BR" sz="14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Projeto pedagógico do curso de Biblioteconomia</a:t>
            </a: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 São Luís, 2025.</a:t>
            </a:r>
            <a:endParaRPr lang="pt-BR" sz="1400" dirty="0">
              <a:effectLst/>
              <a:latin typeface="Inter" panose="020B0604020202020204" charset="0"/>
              <a:ea typeface="Inter" panose="020B0604020202020204" charset="0"/>
            </a:endParaRPr>
          </a:p>
          <a:p>
            <a:pPr marL="182880" indent="-182880" algn="l">
              <a:buNone/>
            </a:pPr>
            <a:endParaRPr sz="1400" dirty="0">
              <a:latin typeface="Inter" panose="020B0604020202020204" charset="0"/>
              <a:ea typeface="Inter" panose="020B0604020202020204" charset="0"/>
            </a:endParaRPr>
          </a:p>
          <a:p>
            <a:pPr marL="182880" indent="-182880" algn="l">
              <a:buNone/>
            </a:pPr>
            <a:endParaRPr lang="pt-BR" sz="1400" dirty="0">
              <a:solidFill>
                <a:srgbClr val="222222"/>
              </a:solidFill>
              <a:latin typeface="Inter" pitchFamily="34" charset="0"/>
            </a:endParaRPr>
          </a:p>
        </p:txBody>
      </p:sp>
      <p:sp>
        <p:nvSpPr>
          <p:cNvPr id="6" name="Footer"/>
          <p:cNvSpPr/>
          <p:nvPr/>
        </p:nvSpPr>
        <p:spPr>
          <a:xfrm>
            <a:off x="-883" y="6408214"/>
            <a:ext cx="9144000" cy="48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 wrap="none" lIns="91440" tIns="45720" rIns="0" bIns="0" rtlCol="0" anchor="ctr"/>
          <a:lstStyle/>
          <a:p>
            <a:pPr marL="0" indent="0" algn="r">
              <a:lnSpc>
                <a:spcPts val="1200"/>
              </a:lnSpc>
              <a:buNone/>
            </a:pPr>
            <a:r>
              <a:rPr lang="pt-BR" sz="700" dirty="0">
                <a:solidFill>
                  <a:srgbClr val="FFFFFF"/>
                </a:solidFill>
                <a:latin typeface="Inter" pitchFamily="34" charset="0"/>
              </a:rPr>
              <a:t>Biblioteconomia Educativa na UFMA • Profa. Dra. Leoneide Martins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llBg"/>
          <p:cNvSpPr/>
          <p:nvPr/>
        </p:nvSpPr>
        <p:spPr>
          <a:xfrm>
            <a:off x="-881" y="0"/>
            <a:ext cx="9144000" cy="6858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" name="PresentTitle"/>
          <p:cNvSpPr/>
          <p:nvPr/>
        </p:nvSpPr>
        <p:spPr>
          <a:xfrm>
            <a:off x="145774" y="141716"/>
            <a:ext cx="6249238" cy="9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00"/>
              </a:lnSpc>
              <a:buNone/>
            </a:pPr>
            <a:r>
              <a:rPr lang="pt-BR" sz="2800" b="1" dirty="0">
                <a:solidFill>
                  <a:srgbClr val="FFFFFF"/>
                </a:solidFill>
                <a:latin typeface="Inter Bold" pitchFamily="34" charset="0"/>
              </a:rPr>
              <a:t>Biblioteconomia Educativa na UFMA</a:t>
            </a:r>
          </a:p>
          <a:p>
            <a:pPr marL="0" indent="0" algn="ctr">
              <a:lnSpc>
                <a:spcPts val="1500"/>
              </a:lnSpc>
              <a:buNone/>
            </a:pPr>
            <a:endParaRPr lang="pt-BR" sz="2800" dirty="0">
              <a:solidFill>
                <a:srgbClr val="A8BFDF"/>
              </a:solidFill>
              <a:latin typeface="Inter" pitchFamily="34" charset="0"/>
            </a:endParaRPr>
          </a:p>
          <a:p>
            <a:pPr marL="0" indent="0" algn="ctr">
              <a:lnSpc>
                <a:spcPts val="1500"/>
              </a:lnSpc>
              <a:buNone/>
            </a:pPr>
            <a:r>
              <a:rPr lang="pt-BR" sz="2800" dirty="0">
                <a:solidFill>
                  <a:srgbClr val="A8BFDF"/>
                </a:solidFill>
                <a:latin typeface="Inter" pitchFamily="34" charset="0"/>
              </a:rPr>
              <a:t>Legados e Perspectivas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33D7E35-6873-486E-9B0F-21C94BF4A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7" t="22900" r="11304" b="10661"/>
          <a:stretch/>
        </p:blipFill>
        <p:spPr>
          <a:xfrm>
            <a:off x="926771" y="2343067"/>
            <a:ext cx="7288696" cy="441297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4C4AAB3-EEAA-4D5B-8BF0-438AF5DD1045}"/>
              </a:ext>
            </a:extLst>
          </p:cNvPr>
          <p:cNvSpPr txBox="1">
            <a:spLocks/>
          </p:cNvSpPr>
          <p:nvPr/>
        </p:nvSpPr>
        <p:spPr>
          <a:xfrm>
            <a:off x="5055708" y="916431"/>
            <a:ext cx="4087411" cy="13033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</a:rPr>
              <a:t>Profa. Dra. Leoneide Maria Brito Martins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Curso de Biblioteconomia - UFMA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leoneide.brito@ufma.br</a:t>
            </a:r>
            <a:endParaRPr lang="pt-BR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@martinsleoneide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@gepplem</a:t>
            </a:r>
          </a:p>
          <a:p>
            <a:pPr marL="0" indent="0">
              <a:buNone/>
            </a:pP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83286" y="558375"/>
            <a:ext cx="5260740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Estado do Maranhão: </a:t>
            </a:r>
          </a:p>
          <a:p>
            <a:pPr marL="0" indent="0" algn="ctr">
              <a:buNone/>
            </a:pPr>
            <a:r>
              <a:rPr lang="en-US" sz="2400" b="1" dirty="0" err="1">
                <a:solidFill>
                  <a:srgbClr val="00206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contexto</a:t>
            </a:r>
            <a:r>
              <a:rPr lang="en-US" sz="2400" b="1" dirty="0">
                <a:solidFill>
                  <a:srgbClr val="00206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sociocultural e ambiental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6419" y="1444349"/>
            <a:ext cx="1876181" cy="2385530"/>
          </a:xfrm>
          <a:prstGeom prst="roundRect">
            <a:avLst>
              <a:gd name="adj" fmla="val 3046"/>
            </a:avLst>
          </a:prstGeom>
          <a:solidFill>
            <a:schemeClr val="accent2">
              <a:lumMod val="20000"/>
              <a:lumOff val="80000"/>
            </a:schemeClr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sz="1400" dirty="0"/>
          </a:p>
        </p:txBody>
      </p:sp>
      <p:sp>
        <p:nvSpPr>
          <p:cNvPr id="5" name="Text 2"/>
          <p:cNvSpPr/>
          <p:nvPr/>
        </p:nvSpPr>
        <p:spPr>
          <a:xfrm>
            <a:off x="336884" y="1473989"/>
            <a:ext cx="1997422" cy="442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Diversidade Sociocultural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235943" y="2003794"/>
            <a:ext cx="1885399" cy="1363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+7 milhões de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Habitantes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: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comunidades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quilombolas, indígenas, ribeirinhas e periféricas, com rica pluralidade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étnica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e cultural.</a:t>
            </a:r>
            <a:endParaRPr lang="en-US" sz="1400" dirty="0"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070068" y="1444350"/>
            <a:ext cx="1772022" cy="2385530"/>
          </a:xfrm>
          <a:prstGeom prst="roundRect">
            <a:avLst>
              <a:gd name="adj" fmla="val 3046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2170045" y="1634941"/>
            <a:ext cx="170557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Patrimônio Imaterial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2178775" y="1996458"/>
            <a:ext cx="1813214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Bumba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-meu-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boi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(UNESCO, 2019), </a:t>
            </a:r>
          </a:p>
          <a:p>
            <a:pPr marL="0" indent="0" algn="l"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Tambor de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Crioula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, </a:t>
            </a:r>
          </a:p>
          <a:p>
            <a:pPr marL="0" indent="0" algn="l"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Reggae (Jamaica </a:t>
            </a:r>
          </a:p>
          <a:p>
            <a:pPr marL="0" indent="0" algn="l">
              <a:buNone/>
            </a:pP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Brasileira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) -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oralidade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memória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resistência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cultural.</a:t>
            </a:r>
          </a:p>
        </p:txBody>
      </p:sp>
      <p:sp>
        <p:nvSpPr>
          <p:cNvPr id="10" name="Shape 7"/>
          <p:cNvSpPr/>
          <p:nvPr/>
        </p:nvSpPr>
        <p:spPr>
          <a:xfrm>
            <a:off x="183286" y="4117974"/>
            <a:ext cx="5479057" cy="2613239"/>
          </a:xfrm>
          <a:prstGeom prst="roundRect">
            <a:avLst>
              <a:gd name="adj" fmla="val 4652"/>
            </a:avLst>
          </a:prstGeom>
          <a:solidFill>
            <a:schemeClr val="accent4">
              <a:lumMod val="40000"/>
              <a:lumOff val="60000"/>
            </a:schemeClr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608818" y="427702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Cenário</a:t>
            </a: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 </a:t>
            </a:r>
            <a:r>
              <a:rPr lang="en-US" sz="13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Diversidade</a:t>
            </a: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Cultural, Étnica e Ambiental 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63826" y="4618286"/>
            <a:ext cx="4980199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750"/>
              </a:lnSpc>
              <a:buNone/>
            </a:pPr>
            <a:r>
              <a:rPr lang="pt-BR" sz="1400" dirty="0"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</a:t>
            </a: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atrimônio simbólico de grande relevância para os estudos da informação, da memória e da cultura. </a:t>
            </a:r>
          </a:p>
          <a:p>
            <a:pPr marL="0" indent="0">
              <a:lnSpc>
                <a:spcPts val="1750"/>
              </a:lnSpc>
              <a:buNone/>
            </a:pP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Tal realidade amplia a necessidade de ações voltadas à preservação documental, organização da memória social, salvaguarda do patrimônio imaterial, mediação cultural e democratização do acesso à informação, especialmente em territórios socialmente vulnerabilizados e com limitado acesso a equipamentos culturais e informacionais. </a:t>
            </a:r>
            <a:endParaRPr lang="en-US" sz="14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040CCDF-0E20-4DDD-9A78-958D429450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19476" r="48729" b="33660"/>
          <a:stretch/>
        </p:blipFill>
        <p:spPr>
          <a:xfrm>
            <a:off x="3859486" y="0"/>
            <a:ext cx="1855514" cy="510998"/>
          </a:xfrm>
          <a:prstGeom prst="rect">
            <a:avLst/>
          </a:prstGeom>
        </p:spPr>
      </p:pic>
      <p:sp>
        <p:nvSpPr>
          <p:cNvPr id="14" name="Shape 4">
            <a:extLst>
              <a:ext uri="{FF2B5EF4-FFF2-40B4-BE49-F238E27FC236}">
                <a16:creationId xmlns:a16="http://schemas.microsoft.com/office/drawing/2014/main" id="{D65C29E9-EB89-458A-8B0F-693853BD1C80}"/>
              </a:ext>
            </a:extLst>
          </p:cNvPr>
          <p:cNvSpPr/>
          <p:nvPr/>
        </p:nvSpPr>
        <p:spPr>
          <a:xfrm>
            <a:off x="3969636" y="1473078"/>
            <a:ext cx="1855514" cy="2340865"/>
          </a:xfrm>
          <a:prstGeom prst="roundRect">
            <a:avLst>
              <a:gd name="adj" fmla="val 3046"/>
            </a:avLst>
          </a:prstGeom>
          <a:solidFill>
            <a:schemeClr val="accent6">
              <a:lumMod val="40000"/>
              <a:lumOff val="60000"/>
            </a:schemeClr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pt-BR" sz="1400" b="1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Biodiversidade e patrimônio ambiental</a:t>
            </a:r>
            <a:endParaRPr lang="pt-BR" sz="1400" b="1" dirty="0"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endParaRPr lang="pt-BR" sz="1000" b="1" dirty="0">
              <a:effectLst/>
              <a:latin typeface="Inter" panose="020B0604020202020204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Parque Nacional dos Lençóis Maranhenses</a:t>
            </a:r>
          </a:p>
          <a:p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(Patrimônio Natural da Humanidade -  UNESCO, 2024)</a:t>
            </a:r>
            <a:r>
              <a:rPr lang="pt-BR" sz="1400" dirty="0"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. </a:t>
            </a:r>
            <a:endParaRPr lang="pt-BR" sz="14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026" name="Picture 2" descr="Vista aérea do centro histórico de São Luís">
            <a:extLst>
              <a:ext uri="{FF2B5EF4-FFF2-40B4-BE49-F238E27FC236}">
                <a16:creationId xmlns:a16="http://schemas.microsoft.com/office/drawing/2014/main" id="{B5D90C79-501C-475F-A415-119EAC4B5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"/>
          <a:stretch/>
        </p:blipFill>
        <p:spPr bwMode="auto">
          <a:xfrm>
            <a:off x="5903043" y="-2041"/>
            <a:ext cx="3256115" cy="23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8020FF5-0567-4D84-8444-776DF6C5E383}"/>
              </a:ext>
            </a:extLst>
          </p:cNvPr>
          <p:cNvSpPr txBox="1"/>
          <p:nvPr/>
        </p:nvSpPr>
        <p:spPr>
          <a:xfrm>
            <a:off x="7883525" y="-79172"/>
            <a:ext cx="1936557" cy="30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75"/>
              </a:spcBef>
              <a:spcAft>
                <a:spcPts val="1050"/>
              </a:spcAft>
            </a:pPr>
            <a:r>
              <a:rPr lang="pt-BR" sz="1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Foto: </a:t>
            </a:r>
            <a:r>
              <a:rPr lang="pt-BR" sz="100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Jair </a:t>
            </a:r>
            <a:r>
              <a:rPr lang="pt-BR" sz="100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Prandi</a:t>
            </a:r>
            <a:r>
              <a:rPr lang="pt-BR" sz="1000" u="none" strike="noStrike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2025</a:t>
            </a:r>
            <a:endParaRPr lang="pt-BR" sz="1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A9F75F4-0E0A-417E-A852-162266C0C044}"/>
              </a:ext>
            </a:extLst>
          </p:cNvPr>
          <p:cNvPicPr/>
          <p:nvPr/>
        </p:nvPicPr>
        <p:blipFill rotWithShape="1">
          <a:blip r:embed="rId7"/>
          <a:srcRect l="18537" t="22530" r="43884" b="28250"/>
          <a:stretch/>
        </p:blipFill>
        <p:spPr bwMode="auto">
          <a:xfrm>
            <a:off x="5903043" y="2338824"/>
            <a:ext cx="3222942" cy="2279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68787E7-B612-4EF5-B8FB-FA760F615616}"/>
              </a:ext>
            </a:extLst>
          </p:cNvPr>
          <p:cNvSpPr txBox="1"/>
          <p:nvPr/>
        </p:nvSpPr>
        <p:spPr>
          <a:xfrm>
            <a:off x="5825150" y="2326116"/>
            <a:ext cx="1997422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-BR" sz="1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</a:t>
            </a:r>
            <a:r>
              <a:rPr lang="pt-BR" sz="1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Tripadvisor</a:t>
            </a:r>
            <a:r>
              <a:rPr lang="pt-BR" sz="1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LLC</a:t>
            </a:r>
            <a:r>
              <a:rPr lang="pt-BR" sz="1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2026</a:t>
            </a:r>
          </a:p>
        </p:txBody>
      </p:sp>
      <p:pic>
        <p:nvPicPr>
          <p:cNvPr id="23" name="Imagem 22" descr="BUMBA-MEU-BOI 3">
            <a:extLst>
              <a:ext uri="{FF2B5EF4-FFF2-40B4-BE49-F238E27FC236}">
                <a16:creationId xmlns:a16="http://schemas.microsoft.com/office/drawing/2014/main" id="{AB92F51C-6445-46F8-B863-47F77B92750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6"/>
          <a:stretch/>
        </p:blipFill>
        <p:spPr bwMode="auto">
          <a:xfrm>
            <a:off x="5903043" y="4618287"/>
            <a:ext cx="3222942" cy="22397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EB566E7-2827-446E-90A3-4841C7C915AD}"/>
              </a:ext>
            </a:extLst>
          </p:cNvPr>
          <p:cNvSpPr txBox="1"/>
          <p:nvPr/>
        </p:nvSpPr>
        <p:spPr>
          <a:xfrm>
            <a:off x="7620000" y="6606371"/>
            <a:ext cx="1505985" cy="2496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Yuri </a:t>
            </a:r>
            <a:r>
              <a:rPr lang="pt-BR" sz="1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Graneiro</a:t>
            </a:r>
            <a:r>
              <a:rPr lang="pt-BR" sz="1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2508" y="190054"/>
            <a:ext cx="623210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Biblioteconomia</a:t>
            </a: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7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Educativa</a:t>
            </a: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8" y="718096"/>
            <a:ext cx="5177582" cy="293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97872" y="880282"/>
            <a:ext cx="3222278" cy="16724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Compreende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biblioteca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como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</a:t>
            </a:r>
            <a:r>
              <a:rPr lang="en-US" sz="1400" b="1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dispositivo</a:t>
            </a:r>
            <a:r>
              <a:rPr lang="en-US" sz="1400" b="1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pedagógico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-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não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é um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depósito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livros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, mas um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território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de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aprendizagem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ativa, de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mediação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cultural e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exercício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da </a:t>
            </a:r>
            <a:r>
              <a:rPr lang="en-US" sz="1400" dirty="0" err="1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cidadania</a:t>
            </a: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(</a:t>
            </a:r>
            <a:r>
              <a:rPr lang="pt-BR" sz="1400" dirty="0" err="1">
                <a:effectLst/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Perrotti</a:t>
            </a: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; </a:t>
            </a:r>
            <a:r>
              <a:rPr lang="pt-BR" sz="1400" dirty="0" err="1">
                <a:effectLst/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Pieruccini</a:t>
            </a:r>
            <a:r>
              <a:rPr lang="pt-BR" sz="1400" dirty="0"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, </a:t>
            </a: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2007; Campello,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pt-BR" sz="1400" dirty="0"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   </a:t>
            </a: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Calibri" panose="020F0502020204030204" pitchFamily="34" charset="0"/>
              </a:rPr>
              <a:t>2008).</a:t>
            </a:r>
            <a:endParaRPr lang="en-US" sz="1400" dirty="0">
              <a:latin typeface="Inter" panose="020B0604020202020204" charset="0"/>
              <a:ea typeface="Inter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78463" y="2755075"/>
            <a:ext cx="3141687" cy="18658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750"/>
              </a:lnSpc>
              <a:buNone/>
            </a:pPr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“A verdadeira missão da biblioteca [e dos bibliotecários] é melhorar a sociedade através da facilitação da criação de conhecimento em suas comunidades. […] bibliotecas não são prédios, são pessoas. [...] </a:t>
            </a:r>
            <a:r>
              <a:rPr lang="en-US" sz="1400" dirty="0" err="1"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bibliotecas</a:t>
            </a:r>
            <a:r>
              <a:rPr lang="en-US" sz="1400" dirty="0"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fantásticas focam na comunidade." (</a:t>
            </a:r>
            <a:r>
              <a:rPr lang="en-US" sz="1400" dirty="0" err="1"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Lankes</a:t>
            </a:r>
            <a:r>
              <a:rPr lang="en-US" sz="1400" dirty="0"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, 2016,p. 16)</a:t>
            </a:r>
            <a:endParaRPr lang="en-US" sz="14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479136" y="2770216"/>
            <a:ext cx="45719" cy="1835539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7" name="Shape 4"/>
          <p:cNvSpPr/>
          <p:nvPr/>
        </p:nvSpPr>
        <p:spPr>
          <a:xfrm>
            <a:off x="496119" y="4808637"/>
            <a:ext cx="2622724" cy="1308571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77069" y="4808637"/>
            <a:ext cx="76200" cy="1308571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9" name="Text 6"/>
          <p:cNvSpPr/>
          <p:nvPr/>
        </p:nvSpPr>
        <p:spPr>
          <a:xfrm>
            <a:off x="695027" y="4888334"/>
            <a:ext cx="2243956" cy="442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Laboratório de Aprendizagem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95027" y="5389364"/>
            <a:ext cx="224395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Investigação ativa, autonomia e humanização - "aprender a aprender".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3260601" y="4808637"/>
            <a:ext cx="2622724" cy="1308571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3241551" y="4808637"/>
            <a:ext cx="76200" cy="1308571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13" name="Text 10"/>
          <p:cNvSpPr/>
          <p:nvPr/>
        </p:nvSpPr>
        <p:spPr>
          <a:xfrm>
            <a:off x="3478560" y="4969446"/>
            <a:ext cx="196088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Bibliotecário Educador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3478560" y="5275957"/>
            <a:ext cx="224395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Mediação cultural e letramento informacional integrados ao currículo.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025083" y="4808637"/>
            <a:ext cx="2622724" cy="1308571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006033" y="4808637"/>
            <a:ext cx="76200" cy="1308571"/>
          </a:xfrm>
          <a:prstGeom prst="roundRect">
            <a:avLst>
              <a:gd name="adj" fmla="val 78140"/>
            </a:avLst>
          </a:prstGeom>
          <a:solidFill>
            <a:srgbClr val="4950BC"/>
          </a:solidFill>
          <a:ln/>
        </p:spPr>
      </p:sp>
      <p:sp>
        <p:nvSpPr>
          <p:cNvPr id="17" name="Text 14"/>
          <p:cNvSpPr/>
          <p:nvPr/>
        </p:nvSpPr>
        <p:spPr>
          <a:xfrm>
            <a:off x="6243042" y="49694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Função Social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6243041" y="5275957"/>
            <a:ext cx="24047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Informação como direito fundamental e instrumento de inclusão social.</a:t>
            </a:r>
            <a:endParaRPr lang="en-US" sz="14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A0340C8-056E-452C-92F1-8F10B46449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19476" r="48729" b="33660"/>
          <a:stretch/>
        </p:blipFill>
        <p:spPr>
          <a:xfrm>
            <a:off x="7022245" y="-4449"/>
            <a:ext cx="2121755" cy="657164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83EE073-88B7-45A8-AFC4-0AA7B93B9C0A}"/>
              </a:ext>
            </a:extLst>
          </p:cNvPr>
          <p:cNvSpPr txBox="1"/>
          <p:nvPr/>
        </p:nvSpPr>
        <p:spPr>
          <a:xfrm>
            <a:off x="118988" y="3687986"/>
            <a:ext cx="150415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 GAMMA 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AEA3CED-F7B8-409B-905F-1C8D92FD6BE1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216119" y="500718"/>
            <a:ext cx="8560000" cy="48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pt-BR" sz="2750" b="1" dirty="0">
                <a:solidFill>
                  <a:srgbClr val="000000"/>
                </a:solidFill>
                <a:latin typeface="Inter Bold" pitchFamily="34" charset="0"/>
              </a:rPr>
              <a:t>Fundamentos Teóricos da Biblioteconomia Educativa</a:t>
            </a:r>
          </a:p>
        </p:txBody>
      </p:sp>
      <p:sp>
        <p:nvSpPr>
          <p:cNvPr id="3" name="Card1Bg"/>
          <p:cNvSpPr/>
          <p:nvPr/>
        </p:nvSpPr>
        <p:spPr>
          <a:xfrm>
            <a:off x="496119" y="1450000"/>
            <a:ext cx="2700000" cy="3200000"/>
          </a:xfrm>
          <a:prstGeom prst="roundRect">
            <a:avLst>
              <a:gd name="adj" fmla="val 4000"/>
            </a:avLst>
          </a:prstGeom>
          <a:solidFill>
            <a:srgbClr val="D6E8FB"/>
          </a:solidFill>
          <a:ln>
            <a:noFill/>
          </a:ln>
        </p:spPr>
      </p:sp>
      <p:sp>
        <p:nvSpPr>
          <p:cNvPr id="4" name="Card1Text"/>
          <p:cNvSpPr/>
          <p:nvPr/>
        </p:nvSpPr>
        <p:spPr>
          <a:xfrm>
            <a:off x="616119" y="1530000"/>
            <a:ext cx="2460000" cy="30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pt-BR" sz="1200" b="1" dirty="0">
                <a:solidFill>
                  <a:srgbClr val="0D3A6B"/>
                </a:solidFill>
                <a:latin typeface="Inter" pitchFamily="34" charset="0"/>
              </a:rPr>
              <a:t>Lankes (2016)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b="1" dirty="0">
                <a:solidFill>
                  <a:srgbClr val="1A1A1A"/>
                </a:solidFill>
                <a:latin typeface="Inter" pitchFamily="34" charset="0"/>
              </a:rPr>
              <a:t>Biblioteca como Serviço Social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dirty="0">
                <a:solidFill>
                  <a:srgbClr val="333333"/>
                </a:solidFill>
                <a:latin typeface="Inter" pitchFamily="34" charset="0"/>
              </a:rPr>
              <a:t>A verdadeira missão da biblioteca é melhorar a sociedade por meio da facilitação da criação de conhecimento nas comunidades. Bibliotecas não são prédios — são conversas.</a:t>
            </a:r>
          </a:p>
          <a:p>
            <a:pPr marL="0" indent="0" algn="l">
              <a:lnSpc>
                <a:spcPts val="1400"/>
              </a:lnSpc>
              <a:buNone/>
            </a:pPr>
            <a:endParaRPr lang="pt-BR" sz="1200" b="1" dirty="0">
              <a:solidFill>
                <a:srgbClr val="0D3A6B"/>
              </a:solidFill>
              <a:latin typeface="Inter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endParaRPr lang="pt-BR" sz="1200" b="1" dirty="0">
              <a:solidFill>
                <a:srgbClr val="0D3A6B"/>
              </a:solidFill>
              <a:latin typeface="Inter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b="1" dirty="0">
                <a:solidFill>
                  <a:srgbClr val="0D3A6B"/>
                </a:solidFill>
                <a:latin typeface="Inter" pitchFamily="34" charset="0"/>
              </a:rPr>
              <a:t>→ Territorialidade e cidadania como eixos da prática bibliotecária.</a:t>
            </a:r>
          </a:p>
        </p:txBody>
      </p:sp>
      <p:sp>
        <p:nvSpPr>
          <p:cNvPr id="5" name="Card2Bg"/>
          <p:cNvSpPr/>
          <p:nvPr/>
        </p:nvSpPr>
        <p:spPr>
          <a:xfrm>
            <a:off x="3346119" y="1450000"/>
            <a:ext cx="2700000" cy="3200000"/>
          </a:xfrm>
          <a:prstGeom prst="roundRect">
            <a:avLst>
              <a:gd name="adj" fmla="val 4000"/>
            </a:avLst>
          </a:prstGeom>
          <a:solidFill>
            <a:srgbClr val="D4F3DC"/>
          </a:solidFill>
          <a:ln>
            <a:noFill/>
          </a:ln>
        </p:spPr>
      </p:sp>
      <p:sp>
        <p:nvSpPr>
          <p:cNvPr id="6" name="Card2Text"/>
          <p:cNvSpPr/>
          <p:nvPr/>
        </p:nvSpPr>
        <p:spPr>
          <a:xfrm>
            <a:off x="3466119" y="1530000"/>
            <a:ext cx="2460000" cy="30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pt-BR" sz="1200" b="1" dirty="0">
                <a:solidFill>
                  <a:srgbClr val="1A5C2E"/>
                </a:solidFill>
                <a:latin typeface="Inter" pitchFamily="34" charset="0"/>
              </a:rPr>
              <a:t>Perrotti (2007)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b="1" dirty="0">
                <a:solidFill>
                  <a:srgbClr val="1A1A1A"/>
                </a:solidFill>
                <a:latin typeface="Inter" pitchFamily="34" charset="0"/>
              </a:rPr>
              <a:t>Biblioteca como Dispositivo Pedagógico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dirty="0">
                <a:solidFill>
                  <a:srgbClr val="333333"/>
                </a:solidFill>
                <a:latin typeface="Inter" pitchFamily="34" charset="0"/>
              </a:rPr>
              <a:t>A biblioteca escolar transcende o acervo: é uma estação de trabalho e produção de saberes, onde sujeitos interagem com a cultura de forma crítica e autônoma.</a:t>
            </a:r>
          </a:p>
          <a:p>
            <a:pPr marL="0" indent="0" algn="l">
              <a:lnSpc>
                <a:spcPts val="1400"/>
              </a:lnSpc>
              <a:buNone/>
            </a:pPr>
            <a:endParaRPr lang="pt-BR" sz="1200" dirty="0">
              <a:solidFill>
                <a:srgbClr val="333333"/>
              </a:solidFill>
              <a:latin typeface="Inter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b="1" dirty="0">
                <a:solidFill>
                  <a:srgbClr val="1A5C2E"/>
                </a:solidFill>
                <a:latin typeface="Inter" pitchFamily="34" charset="0"/>
              </a:rPr>
              <a:t>→ Foco na apropriação cultural e autonomia intelectual.</a:t>
            </a:r>
          </a:p>
        </p:txBody>
      </p:sp>
      <p:sp>
        <p:nvSpPr>
          <p:cNvPr id="7" name="Card3Bg"/>
          <p:cNvSpPr/>
          <p:nvPr/>
        </p:nvSpPr>
        <p:spPr>
          <a:xfrm>
            <a:off x="6196119" y="1450000"/>
            <a:ext cx="2700000" cy="3200000"/>
          </a:xfrm>
          <a:prstGeom prst="roundRect">
            <a:avLst>
              <a:gd name="adj" fmla="val 4000"/>
            </a:avLst>
          </a:prstGeom>
          <a:solidFill>
            <a:srgbClr val="EAD9F7"/>
          </a:solidFill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Card3Text"/>
          <p:cNvSpPr/>
          <p:nvPr/>
        </p:nvSpPr>
        <p:spPr>
          <a:xfrm>
            <a:off x="6316119" y="1530000"/>
            <a:ext cx="2460000" cy="30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pt-BR" sz="1200" b="1" dirty="0">
                <a:solidFill>
                  <a:srgbClr val="5B2A8A"/>
                </a:solidFill>
                <a:latin typeface="Inter" pitchFamily="34" charset="0"/>
              </a:rPr>
              <a:t>Petit e Campello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b="1" dirty="0">
                <a:solidFill>
                  <a:srgbClr val="1A1A1A"/>
                </a:solidFill>
                <a:latin typeface="Inter" pitchFamily="34" charset="0"/>
              </a:rPr>
              <a:t>Leitura, Autonomia e Exploração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dirty="0">
                <a:solidFill>
                  <a:srgbClr val="333333"/>
                </a:solidFill>
                <a:latin typeface="Inter" pitchFamily="34" charset="0"/>
              </a:rPr>
              <a:t>Petit (2008): a biblioteca como espaço de refúgio e construção subjetiva. 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dirty="0">
                <a:solidFill>
                  <a:srgbClr val="333333"/>
                </a:solidFill>
                <a:latin typeface="Inter" pitchFamily="34" charset="0"/>
              </a:rPr>
              <a:t>Campello (2008): dispositivo de exploração que fomenta autonomia e aprendizagem ativa.</a:t>
            </a:r>
          </a:p>
          <a:p>
            <a:pPr marL="0" indent="0" algn="l">
              <a:lnSpc>
                <a:spcPts val="1400"/>
              </a:lnSpc>
              <a:buNone/>
            </a:pPr>
            <a:endParaRPr lang="pt-BR" sz="1200" b="1" dirty="0">
              <a:solidFill>
                <a:srgbClr val="5B2A8A"/>
              </a:solidFill>
              <a:latin typeface="Inter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endParaRPr lang="pt-BR" sz="1200" b="1" dirty="0">
              <a:solidFill>
                <a:srgbClr val="5B2A8A"/>
              </a:solidFill>
              <a:latin typeface="Inter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pt-BR" sz="1200" b="1" dirty="0">
                <a:solidFill>
                  <a:srgbClr val="5B2A8A"/>
                </a:solidFill>
                <a:latin typeface="Inter" pitchFamily="34" charset="0"/>
              </a:rPr>
              <a:t>→ Leitura como liberdade intelectual e emancipação social.</a:t>
            </a:r>
          </a:p>
        </p:txBody>
      </p:sp>
      <p:sp>
        <p:nvSpPr>
          <p:cNvPr id="9" name="Footer"/>
          <p:cNvSpPr/>
          <p:nvPr/>
        </p:nvSpPr>
        <p:spPr>
          <a:xfrm>
            <a:off x="0" y="6400000"/>
            <a:ext cx="9144000" cy="48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 wrap="none" lIns="91440" tIns="45720" rIns="0" bIns="0" rtlCol="0" anchor="ctr"/>
          <a:lstStyle/>
          <a:p>
            <a:pPr marL="0" indent="0" algn="r">
              <a:lnSpc>
                <a:spcPts val="1200"/>
              </a:lnSpc>
              <a:buNone/>
            </a:pPr>
            <a:r>
              <a:rPr lang="pt-BR" sz="700" dirty="0">
                <a:solidFill>
                  <a:srgbClr val="FFFFFF"/>
                </a:solidFill>
                <a:latin typeface="Inter" pitchFamily="34" charset="0"/>
              </a:rPr>
              <a:t>Biblioteconomia Educativa na UFMA • Profa. Dra. Leoneide Martins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4811" y="466725"/>
            <a:ext cx="5724525" cy="885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Evolução Curricular do </a:t>
            </a:r>
            <a:r>
              <a:rPr lang="en-US" sz="27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Curso</a:t>
            </a: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  Biblioteconomia/UFMA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389818" y="1585913"/>
            <a:ext cx="8151763" cy="4536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Desde sua criação em 1969, o curso passou por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 reformas curriculares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adaptando-se às diretrizes do MEC e às demandas sociais do Maranhão.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4562475" y="2570485"/>
            <a:ext cx="19050" cy="3499545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5" name="Shape 3"/>
          <p:cNvSpPr/>
          <p:nvPr/>
        </p:nvSpPr>
        <p:spPr>
          <a:xfrm>
            <a:off x="4006304" y="2720429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6" name="Shape 4"/>
          <p:cNvSpPr/>
          <p:nvPr/>
        </p:nvSpPr>
        <p:spPr>
          <a:xfrm>
            <a:off x="4412531" y="2570485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465700" y="2597051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2017291" y="2619152"/>
            <a:ext cx="184591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Currículo "0" — 1969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96119" y="2925663"/>
            <a:ext cx="336708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Criação do curso. Consolidação da identidade profissional em São Luís. (2.035h).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712419" y="3570982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11" name="Shape 9"/>
          <p:cNvSpPr/>
          <p:nvPr/>
        </p:nvSpPr>
        <p:spPr>
          <a:xfrm>
            <a:off x="4412531" y="342103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465700" y="344760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5280794" y="3469704"/>
            <a:ext cx="192181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Currículo "10" — 1983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5280794" y="3776216"/>
            <a:ext cx="336708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Expansão com predomínio da </a:t>
            </a:r>
            <a:r>
              <a:rPr lang="en-US" sz="11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tendência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tecnicista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(3.270h.).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4006304" y="4304109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16" name="Shape 14"/>
          <p:cNvSpPr/>
          <p:nvPr/>
        </p:nvSpPr>
        <p:spPr>
          <a:xfrm>
            <a:off x="4412531" y="4154165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465700" y="4180731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1874416" y="4202832"/>
            <a:ext cx="198879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Currículo "30" — 2007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496119" y="4509343"/>
            <a:ext cx="336708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Modernização com competências pedagógicas e </a:t>
            </a:r>
            <a:r>
              <a:rPr lang="en-US" sz="11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sociais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(2.850h).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4712419" y="5037237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21" name="Shape 19"/>
          <p:cNvSpPr/>
          <p:nvPr/>
        </p:nvSpPr>
        <p:spPr>
          <a:xfrm>
            <a:off x="4412531" y="4887292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465700" y="4913858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5280794" y="4935959"/>
            <a:ext cx="19858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Currículo "40" — 2025</a:t>
            </a:r>
            <a:endParaRPr lang="en-US" sz="1350" dirty="0"/>
          </a:p>
        </p:txBody>
      </p:sp>
      <p:sp>
        <p:nvSpPr>
          <p:cNvPr id="24" name="Text 22"/>
          <p:cNvSpPr/>
          <p:nvPr/>
        </p:nvSpPr>
        <p:spPr>
          <a:xfrm>
            <a:off x="5280794" y="5242471"/>
            <a:ext cx="3367088" cy="827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Curricularização da extensão, acessibilidade e inclusão da </a:t>
            </a:r>
            <a:r>
              <a:rPr lang="en-US" sz="11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disciplina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Libras; </a:t>
            </a:r>
            <a:r>
              <a:rPr lang="en-US" sz="11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fortalecimento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das </a:t>
            </a:r>
            <a:r>
              <a:rPr lang="pt-BR" sz="11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competências pedagógicas e sociais</a:t>
            </a:r>
            <a:r>
              <a:rPr lang="en-US" sz="1100" dirty="0">
                <a:solidFill>
                  <a:srgbClr val="272525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(3.000h).</a:t>
            </a:r>
            <a:endParaRPr lang="en-US" sz="11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009D15E-E8DC-4359-86DA-2C0A74BFB5BF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879" y="559555"/>
            <a:ext cx="6924972" cy="442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Perfil do Egresso: </a:t>
            </a:r>
            <a:r>
              <a:rPr lang="en-US" sz="27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Bibliotecário</a:t>
            </a: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Educador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634901" y="1266341"/>
            <a:ext cx="791855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PPC do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curso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Biblioteconomia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 UFMA consolida uma formação </a:t>
            </a: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ampla, interdisciplinar e socialmente comprometida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que transcende 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competência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técnica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incorpora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formação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social e política.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20" y="2393340"/>
            <a:ext cx="283518" cy="3296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61591" y="2393340"/>
            <a:ext cx="211425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Mediador da Informação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045406" y="2643263"/>
            <a:ext cx="3526557" cy="680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Atua pedagogicamente na apropriação do conhecimento, promovendo autonomia </a:t>
            </a:r>
            <a:r>
              <a:rPr lang="en-US" sz="11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intelectual</a:t>
            </a: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 pensamento crítico.</a:t>
            </a:r>
            <a:endParaRPr lang="en-US" sz="1100" b="1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5503" y="2382739"/>
            <a:ext cx="283518" cy="283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645125" y="2359745"/>
            <a:ext cx="222810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Agente de Inclusão Social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5237262" y="2754772"/>
            <a:ext cx="3744813" cy="5689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Promove acessibilidade, diversidade e democratização da informação em defesa da cidadania.</a:t>
            </a:r>
            <a:endParaRPr lang="en-US" sz="1100" b="1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869" y="3855798"/>
            <a:ext cx="283518" cy="2835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56816" y="3886829"/>
            <a:ext cx="192665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Pesquisador</a:t>
            </a: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3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Crítico-Reflexivo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956815" y="4245248"/>
            <a:ext cx="3526557" cy="6804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 teoria, pesquisa e intervenção social, compreendendo a prática bibliotecária como ação transformadora.</a:t>
            </a:r>
            <a:endParaRPr lang="en-US" sz="1100" b="1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5503" y="4032254"/>
            <a:ext cx="282923" cy="2835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645125" y="4063285"/>
            <a:ext cx="233533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Profissional Ético e Político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5236964" y="4462888"/>
            <a:ext cx="3526631" cy="453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Atua com responsabilidade social, compromisso democrático e defesa da justiça informacional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1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4CCDA5-4448-47EF-BFFA-F12C6219E4C7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496119" y="450718"/>
            <a:ext cx="8560000" cy="4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pt-BR" sz="2400" b="1" dirty="0">
                <a:solidFill>
                  <a:srgbClr val="000000"/>
                </a:solidFill>
                <a:latin typeface="Inter Bold" pitchFamily="34" charset="0"/>
              </a:rPr>
              <a:t>Competências Formativas e a Biblioteconomia Educativa</a:t>
            </a:r>
          </a:p>
        </p:txBody>
      </p:sp>
      <p:sp>
        <p:nvSpPr>
          <p:cNvPr id="3" name="Intro"/>
          <p:cNvSpPr/>
          <p:nvPr/>
        </p:nvSpPr>
        <p:spPr>
          <a:xfrm>
            <a:off x="496119" y="1220718"/>
            <a:ext cx="8560000" cy="3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pt-BR" sz="1400" dirty="0">
                <a:solidFill>
                  <a:srgbClr val="333333"/>
                </a:solidFill>
                <a:latin typeface="Inter" pitchFamily="34" charset="0"/>
              </a:rPr>
              <a:t>O PPC do curso evidencia forte alinhamento com os fundamentos da Biblioteconomia Educativa, ultrapassando a formação tecnicista para consolidar um perfil </a:t>
            </a:r>
            <a:r>
              <a:rPr lang="pt-BR" sz="1400" b="1" dirty="0">
                <a:solidFill>
                  <a:srgbClr val="1B2A4A"/>
                </a:solidFill>
                <a:latin typeface="Inter" pitchFamily="34" charset="0"/>
              </a:rPr>
              <a:t>amplo, interdisciplinar e socialmente comprometido</a:t>
            </a:r>
            <a:r>
              <a:rPr lang="pt-BR" sz="1400" dirty="0">
                <a:solidFill>
                  <a:srgbClr val="333333"/>
                </a:solidFill>
                <a:latin typeface="Inter" pitchFamily="34" charset="0"/>
              </a:rPr>
              <a:t>.</a:t>
            </a:r>
          </a:p>
        </p:txBody>
      </p:sp>
      <p:sp>
        <p:nvSpPr>
          <p:cNvPr id="4" name="Col1"/>
          <p:cNvSpPr/>
          <p:nvPr/>
        </p:nvSpPr>
        <p:spPr>
          <a:xfrm>
            <a:off x="496119" y="2138937"/>
            <a:ext cx="4100000" cy="42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0D3A6B"/>
                </a:solidFill>
                <a:latin typeface="Inter" pitchFamily="34" charset="0"/>
              </a:rPr>
              <a:t>📚  Biblioteca como espaço educativo</a:t>
            </a:r>
          </a:p>
          <a:p>
            <a:pPr marL="18288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444444"/>
                </a:solidFill>
                <a:latin typeface="Inter" pitchFamily="34" charset="0"/>
              </a:rPr>
              <a:t>Compreensão da biblioteca como território de aprendizagem, cultura e exercício da cidadania — além do depósito de livros.</a:t>
            </a:r>
          </a:p>
          <a:p>
            <a:pPr>
              <a:lnSpc>
                <a:spcPts val="800"/>
              </a:lnSpc>
            </a:pPr>
            <a:endParaRPr sz="1400" dirty="0"/>
          </a:p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0D3A6B"/>
                </a:solidFill>
                <a:latin typeface="Inter" pitchFamily="34" charset="0"/>
              </a:rPr>
              <a:t>ℹ  Informação como direito social</a:t>
            </a:r>
          </a:p>
          <a:p>
            <a:pPr marL="18288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444444"/>
                </a:solidFill>
                <a:latin typeface="Inter" pitchFamily="34" charset="0"/>
              </a:rPr>
              <a:t>Democratização do acesso ao conhecimento, com compromisso ético e político com grupos histórica e socialmente marginalizados.</a:t>
            </a:r>
          </a:p>
          <a:p>
            <a:pPr>
              <a:lnSpc>
                <a:spcPts val="800"/>
              </a:lnSpc>
            </a:pPr>
            <a:endParaRPr sz="1400" dirty="0"/>
          </a:p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0D3A6B"/>
                </a:solidFill>
                <a:latin typeface="Inter" pitchFamily="34" charset="0"/>
              </a:rPr>
              <a:t>🏫  Mediação como prática pedagógica</a:t>
            </a:r>
          </a:p>
          <a:p>
            <a:pPr marL="18288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444444"/>
                </a:solidFill>
                <a:latin typeface="Inter" pitchFamily="34" charset="0"/>
              </a:rPr>
              <a:t>O bibliotecário como mediador cultural, capaz de integrar práticas educativas, informácionais e de promoção da leitura.</a:t>
            </a:r>
          </a:p>
        </p:txBody>
      </p:sp>
      <p:sp>
        <p:nvSpPr>
          <p:cNvPr id="5" name="Col2"/>
          <p:cNvSpPr/>
          <p:nvPr/>
        </p:nvSpPr>
        <p:spPr>
          <a:xfrm>
            <a:off x="4796119" y="2060000"/>
            <a:ext cx="4260000" cy="27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1A5C2E"/>
                </a:solidFill>
                <a:latin typeface="Inter" pitchFamily="34" charset="0"/>
              </a:rPr>
              <a:t>📖  Leitura como experiência formativa</a:t>
            </a:r>
          </a:p>
          <a:p>
            <a:pPr marL="18288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444444"/>
                </a:solidFill>
                <a:latin typeface="Inter" pitchFamily="34" charset="0"/>
              </a:rPr>
              <a:t>Promoção da leitura como ato de construção subjetiva, ampliação de repertórios culturais e emancipação social.</a:t>
            </a:r>
          </a:p>
          <a:p>
            <a:pPr>
              <a:lnSpc>
                <a:spcPts val="800"/>
              </a:lnSpc>
            </a:pPr>
            <a:endParaRPr sz="1400" dirty="0"/>
          </a:p>
          <a:p>
            <a:pPr marL="0" indent="0" algn="l">
              <a:lnSpc>
                <a:spcPts val="1400"/>
              </a:lnSpc>
              <a:buNone/>
            </a:pPr>
            <a:r>
              <a:rPr lang="pt-BR" sz="1400" b="1" dirty="0">
                <a:solidFill>
                  <a:srgbClr val="1A5C2E"/>
                </a:solidFill>
                <a:latin typeface="Inter" pitchFamily="34" charset="0"/>
              </a:rPr>
              <a:t>🤝  Bibliotecon. como transformação social</a:t>
            </a:r>
          </a:p>
          <a:p>
            <a:pPr marL="182880" indent="0" algn="l">
              <a:lnSpc>
                <a:spcPts val="1350"/>
              </a:lnSpc>
              <a:buNone/>
            </a:pPr>
            <a:r>
              <a:rPr lang="pt-BR" sz="1400" dirty="0">
                <a:solidFill>
                  <a:srgbClr val="444444"/>
                </a:solidFill>
                <a:latin typeface="Inter" pitchFamily="34" charset="0"/>
              </a:rPr>
              <a:t>Formação profissional comprometida com a diversidade, acessibilidade, inclusão e justiça informacional.</a:t>
            </a:r>
          </a:p>
        </p:txBody>
      </p:sp>
      <p:sp>
        <p:nvSpPr>
          <p:cNvPr id="6" name="BoxBg"/>
          <p:cNvSpPr/>
          <p:nvPr/>
        </p:nvSpPr>
        <p:spPr>
          <a:xfrm>
            <a:off x="4796119" y="4720000"/>
            <a:ext cx="4260000" cy="1100000"/>
          </a:xfrm>
          <a:prstGeom prst="roundRect">
            <a:avLst>
              <a:gd name="adj" fmla="val 3000"/>
            </a:avLst>
          </a:prstGeom>
          <a:solidFill>
            <a:srgbClr val="1B2A4A"/>
          </a:solidFill>
          <a:ln>
            <a:noFill/>
          </a:ln>
        </p:spPr>
      </p:sp>
      <p:sp>
        <p:nvSpPr>
          <p:cNvPr id="7" name="BoxText"/>
          <p:cNvSpPr/>
          <p:nvPr/>
        </p:nvSpPr>
        <p:spPr>
          <a:xfrm>
            <a:off x="4916119" y="4800000"/>
            <a:ext cx="4020000" cy="96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450"/>
              </a:lnSpc>
              <a:buNone/>
            </a:pPr>
            <a:r>
              <a:rPr lang="pt-BR" sz="1400" b="1" dirty="0">
                <a:solidFill>
                  <a:srgbClr val="FFFFFF"/>
                </a:solidFill>
                <a:latin typeface="Inter" pitchFamily="34" charset="0"/>
              </a:rPr>
              <a:t>O bibliotecário é concebido como educador, mediador cultural e agente de transformação social.</a:t>
            </a:r>
          </a:p>
        </p:txBody>
      </p:sp>
      <p:sp>
        <p:nvSpPr>
          <p:cNvPr id="8" name="Footer"/>
          <p:cNvSpPr/>
          <p:nvPr/>
        </p:nvSpPr>
        <p:spPr>
          <a:xfrm>
            <a:off x="0" y="6400000"/>
            <a:ext cx="9144000" cy="48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 wrap="none" lIns="91440" tIns="45720" rIns="0" bIns="0" rtlCol="0" anchor="ctr"/>
          <a:lstStyle/>
          <a:p>
            <a:pPr marL="0" indent="0" algn="r">
              <a:lnSpc>
                <a:spcPts val="1200"/>
              </a:lnSpc>
              <a:buNone/>
            </a:pPr>
            <a:r>
              <a:rPr lang="pt-BR" sz="700" dirty="0">
                <a:solidFill>
                  <a:srgbClr val="FFFFFF"/>
                </a:solidFill>
                <a:latin typeface="Inter" pitchFamily="34" charset="0"/>
              </a:rPr>
              <a:t>Biblioteconomia Educativa na UFMA • Profa. Dra. Leoneide Martins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2987" y="209664"/>
            <a:ext cx="6797129" cy="420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Disciplinas e a Biblioteconomia Educativa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" y="691529"/>
            <a:ext cx="4057649" cy="442339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9477" y="-1285020"/>
            <a:ext cx="4485531" cy="42747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503874" y="915863"/>
            <a:ext cx="4229099" cy="11664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fundamentos da Biblioteconomia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Educativa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estão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distribuídos de forma </a:t>
            </a:r>
            <a:r>
              <a:rPr lang="pt-BR" sz="1400" b="1" dirty="0">
                <a:solidFill>
                  <a:srgbClr val="272525"/>
                </a:solidFill>
                <a:latin typeface="Inter" pitchFamily="34" charset="0"/>
              </a:rPr>
              <a:t>transversal</a:t>
            </a:r>
            <a:r>
              <a:rPr lang="pt-BR" sz="1400" dirty="0">
                <a:solidFill>
                  <a:srgbClr val="272525"/>
                </a:solidFill>
                <a:latin typeface="Inter" pitchFamily="34" charset="0"/>
              </a:rPr>
              <a:t> nas três 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pt-BR" sz="1400" dirty="0">
                <a:solidFill>
                  <a:srgbClr val="272525"/>
                </a:solidFill>
                <a:latin typeface="Inter" pitchFamily="34" charset="0"/>
              </a:rPr>
              <a:t>   dimensões curriculares, consolidando eixos 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pt-BR" sz="1400" dirty="0">
                <a:solidFill>
                  <a:srgbClr val="272525"/>
                </a:solidFill>
                <a:latin typeface="Inter" pitchFamily="34" charset="0"/>
              </a:rPr>
              <a:t>   estruturantes da formação profissional.</a:t>
            </a:r>
            <a:endParaRPr lang="en-US" sz="1400" dirty="0"/>
          </a:p>
        </p:txBody>
      </p:sp>
      <p:sp>
        <p:nvSpPr>
          <p:cNvPr id="6" name="Shape 2"/>
          <p:cNvSpPr/>
          <p:nvPr/>
        </p:nvSpPr>
        <p:spPr>
          <a:xfrm>
            <a:off x="4352925" y="2367641"/>
            <a:ext cx="4530998" cy="2467086"/>
          </a:xfrm>
          <a:prstGeom prst="roundRect">
            <a:avLst>
              <a:gd name="adj" fmla="val 5807"/>
            </a:avLst>
          </a:prstGeom>
          <a:solidFill>
            <a:srgbClr val="B6D6FC"/>
          </a:solidFill>
          <a:ln/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646" y="5277222"/>
            <a:ext cx="201960" cy="20196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33748" y="5273129"/>
            <a:ext cx="2566913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Democratização da informação</a:t>
            </a:r>
            <a:endParaRPr lang="en-US" sz="13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2448" y="5277222"/>
            <a:ext cx="201960" cy="20196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089550" y="5273129"/>
            <a:ext cx="1817415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Mediação pedagógica</a:t>
            </a:r>
            <a:endParaRPr lang="en-US" sz="1300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646" y="5941219"/>
            <a:ext cx="201960" cy="201960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933748" y="5937126"/>
            <a:ext cx="1809155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Inclusão sociocultural</a:t>
            </a:r>
            <a:endParaRPr lang="en-US" sz="13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2448" y="5941219"/>
            <a:ext cx="201960" cy="20196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5089550" y="5937126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Formação cidadã</a:t>
            </a:r>
            <a:endParaRPr lang="en-US" sz="13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1496D2E-89F9-4DBC-B62C-8AE977A318DB}"/>
              </a:ext>
            </a:extLst>
          </p:cNvPr>
          <p:cNvSpPr txBox="1"/>
          <p:nvPr/>
        </p:nvSpPr>
        <p:spPr>
          <a:xfrm>
            <a:off x="4375657" y="2453921"/>
            <a:ext cx="4485531" cy="2467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/>
            <a:r>
              <a:rPr lang="pt-BR" sz="1400" dirty="0"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O conjunto das competências demonstra alinhamento com os fundamentos da Biblioteconomia Educativa ao compreender: </a:t>
            </a:r>
          </a:p>
          <a:p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         - a biblioteca como espaço educativo e </a:t>
            </a:r>
          </a:p>
          <a:p>
            <a:r>
              <a:rPr lang="pt-BR" sz="1400" b="1" dirty="0">
                <a:solidFill>
                  <a:srgbClr val="C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            </a:t>
            </a:r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cultural;</a:t>
            </a:r>
          </a:p>
          <a:p>
            <a:pPr indent="540385"/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- a informação como direito social;</a:t>
            </a:r>
          </a:p>
          <a:p>
            <a:pPr indent="540385"/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- a mediação como prática pedagógica;</a:t>
            </a:r>
          </a:p>
          <a:p>
            <a:pPr indent="540385"/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- a leitura como experiência formativa;</a:t>
            </a:r>
          </a:p>
          <a:p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          - o bibliotecário como educador, mediador      </a:t>
            </a:r>
          </a:p>
          <a:p>
            <a:r>
              <a:rPr lang="pt-BR" sz="1400" b="1" dirty="0">
                <a:solidFill>
                  <a:srgbClr val="C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             </a:t>
            </a:r>
            <a:r>
              <a:rPr lang="pt-BR" sz="1400" b="1" dirty="0">
                <a:solidFill>
                  <a:srgbClr val="C00000"/>
                </a:solidFill>
                <a:effectLst/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cultural e agente de transformação social.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806C4C-A70B-44EA-9CA8-A7BE1174370F}"/>
              </a:ext>
            </a:extLst>
          </p:cNvPr>
          <p:cNvSpPr txBox="1"/>
          <p:nvPr/>
        </p:nvSpPr>
        <p:spPr>
          <a:xfrm>
            <a:off x="8026118" y="6488668"/>
            <a:ext cx="1117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</TotalTime>
  <Words>2311</Words>
  <Application>Microsoft Office PowerPoint</Application>
  <PresentationFormat>Apresentação na tela (4:3)</PresentationFormat>
  <Paragraphs>248</Paragraphs>
  <Slides>21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Times New Roman</vt:lpstr>
      <vt:lpstr>rawline</vt:lpstr>
      <vt:lpstr>Inter Bold</vt:lpstr>
      <vt:lpstr>Calibri</vt:lpstr>
      <vt:lpstr>Inter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User</dc:creator>
  <cp:lastModifiedBy>neidemartbrito2018@gmail.com</cp:lastModifiedBy>
  <cp:revision>11</cp:revision>
  <dcterms:created xsi:type="dcterms:W3CDTF">2026-05-13T22:57:16Z</dcterms:created>
  <dcterms:modified xsi:type="dcterms:W3CDTF">2026-05-19T09:45:37Z</dcterms:modified>
</cp:coreProperties>
</file>